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8"/>
  </p:notesMasterIdLst>
  <p:sldIdLst>
    <p:sldId id="28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9" r:id="rId10"/>
    <p:sldId id="268" r:id="rId11"/>
    <p:sldId id="270" r:id="rId12"/>
    <p:sldId id="271" r:id="rId13"/>
    <p:sldId id="272" r:id="rId14"/>
    <p:sldId id="265" r:id="rId15"/>
    <p:sldId id="266" r:id="rId16"/>
    <p:sldId id="267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25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7F7FAA-5978-4992-A329-A321992D1233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B4101-82FF-418D-B2DB-8B294C827A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556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B4101-82FF-418D-B2DB-8B294C827A80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226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571612"/>
            <a:ext cx="7772400" cy="147002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balanced" dir="t">
              <a:rot lat="0" lon="0" rev="2100000"/>
            </a:lightRig>
          </a:scene3d>
          <a:sp3d>
            <a:bevelT/>
          </a:sp3d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1670" y="3714752"/>
            <a:ext cx="4786346" cy="1357322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CB2114-2FB4-4715-B983-70E32473FF82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C1D82F-8406-4AC4-8F04-75379942E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CB2114-2FB4-4715-B983-70E32473FF82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C1D82F-8406-4AC4-8F04-75379942E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CB2114-2FB4-4715-B983-70E32473FF82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C1D82F-8406-4AC4-8F04-75379942E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CB2114-2FB4-4715-B983-70E32473FF82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C1D82F-8406-4AC4-8F04-75379942E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CB2114-2FB4-4715-B983-70E32473FF82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C1D82F-8406-4AC4-8F04-75379942E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CB2114-2FB4-4715-B983-70E32473FF82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C1D82F-8406-4AC4-8F04-75379942E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CB2114-2FB4-4715-B983-70E32473FF82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C1D82F-8406-4AC4-8F04-75379942E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CB2114-2FB4-4715-B983-70E32473FF82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C1D82F-8406-4AC4-8F04-75379942E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CB2114-2FB4-4715-B983-70E32473FF82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C1D82F-8406-4AC4-8F04-75379942E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CB2114-2FB4-4715-B983-70E32473FF82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C1D82F-8406-4AC4-8F04-75379942E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CB2114-2FB4-4715-B983-70E32473FF82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C1D82F-8406-4AC4-8F04-75379942E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428750"/>
            <a:ext cx="8229600" cy="46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4CB2114-2FB4-4715-B983-70E32473FF82}" type="datetimeFigureOut">
              <a:rPr lang="ru-RU" smtClean="0"/>
              <a:pPr/>
              <a:t>13.02.2021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6C1D82F-8406-4AC4-8F04-75379942E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ln w="50800"/>
          <a:solidFill>
            <a:srgbClr val="17375E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3200" kern="1200">
          <a:solidFill>
            <a:srgbClr val="17375E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800" kern="1200">
          <a:solidFill>
            <a:srgbClr val="17375E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17375E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7375E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7375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Презентация по теме: математический кроссворд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83968" y="3356992"/>
            <a:ext cx="5050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Учитель математики: Бурмистрова Н.В</a:t>
            </a:r>
          </a:p>
          <a:p>
            <a:r>
              <a:rPr lang="ru-RU" sz="2000" dirty="0" smtClean="0"/>
              <a:t>МБОУ Захаровская СОШ.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1256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9B2582"/>
                </a:solidFill>
                <a:effectLst/>
              </a:rPr>
              <a:t>Разновидности кроссвордов.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95455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109728" indent="0" algn="ctr">
              <a:buNone/>
            </a:pPr>
            <a:endParaRPr lang="ru-RU" b="1" u="sng" dirty="0" smtClean="0"/>
          </a:p>
          <a:p>
            <a:pPr marL="109728" indent="0" algn="ctr">
              <a:buNone/>
            </a:pPr>
            <a:r>
              <a:rPr lang="ru-RU" sz="4600" b="1" u="sng" dirty="0" smtClean="0">
                <a:solidFill>
                  <a:srgbClr val="002060"/>
                </a:solidFill>
              </a:rPr>
              <a:t>Скандинавский </a:t>
            </a:r>
            <a:r>
              <a:rPr lang="ru-RU" sz="4600" b="1" u="sng" dirty="0">
                <a:solidFill>
                  <a:srgbClr val="002060"/>
                </a:solidFill>
              </a:rPr>
              <a:t>кроссворд.</a:t>
            </a:r>
            <a:endParaRPr lang="ru-RU" sz="4600" b="1" dirty="0">
              <a:solidFill>
                <a:srgbClr val="002060"/>
              </a:solidFill>
            </a:endParaRPr>
          </a:p>
          <a:p>
            <a:pPr marL="403860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ru-RU" b="1" dirty="0" err="1" smtClean="0">
                <a:solidFill>
                  <a:srgbClr val="002060"/>
                </a:solidFill>
              </a:rPr>
              <a:t>Сканворд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отличается </a:t>
            </a:r>
            <a:r>
              <a:rPr lang="ru-RU" dirty="0">
                <a:solidFill>
                  <a:srgbClr val="002060"/>
                </a:solidFill>
              </a:rPr>
              <a:t>значительно большим количеством пересечений слов по вертикали и </a:t>
            </a:r>
            <a:r>
              <a:rPr lang="ru-RU" dirty="0" smtClean="0">
                <a:solidFill>
                  <a:srgbClr val="002060"/>
                </a:solidFill>
              </a:rPr>
              <a:t>горизонтали.</a:t>
            </a:r>
          </a:p>
          <a:p>
            <a:pPr marL="403860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ru-RU" dirty="0" smtClean="0">
                <a:solidFill>
                  <a:srgbClr val="002060"/>
                </a:solidFill>
              </a:rPr>
              <a:t>В </a:t>
            </a:r>
            <a:r>
              <a:rPr lang="ru-RU" dirty="0" err="1">
                <a:solidFill>
                  <a:srgbClr val="002060"/>
                </a:solidFill>
              </a:rPr>
              <a:t>сканворде</a:t>
            </a:r>
            <a:r>
              <a:rPr lang="ru-RU" dirty="0">
                <a:solidFill>
                  <a:srgbClr val="002060"/>
                </a:solidFill>
              </a:rPr>
              <a:t> вместо развернутых вопросов </a:t>
            </a:r>
            <a:r>
              <a:rPr lang="ru-RU" dirty="0" smtClean="0">
                <a:solidFill>
                  <a:srgbClr val="002060"/>
                </a:solidFill>
              </a:rPr>
              <a:t>пишутся </a:t>
            </a:r>
            <a:r>
              <a:rPr lang="ru-RU" dirty="0">
                <a:solidFill>
                  <a:srgbClr val="002060"/>
                </a:solidFill>
              </a:rPr>
              <a:t>краткие </a:t>
            </a:r>
            <a:r>
              <a:rPr lang="ru-RU" dirty="0" smtClean="0">
                <a:solidFill>
                  <a:srgbClr val="002060"/>
                </a:solidFill>
              </a:rPr>
              <a:t>определения.</a:t>
            </a:r>
          </a:p>
          <a:p>
            <a:pPr marL="403860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ru-RU" dirty="0" smtClean="0">
                <a:solidFill>
                  <a:srgbClr val="002060"/>
                </a:solidFill>
              </a:rPr>
              <a:t>Вопросами </a:t>
            </a:r>
            <a:r>
              <a:rPr lang="ru-RU" dirty="0">
                <a:solidFill>
                  <a:srgbClr val="002060"/>
                </a:solidFill>
              </a:rPr>
              <a:t>в </a:t>
            </a:r>
            <a:r>
              <a:rPr lang="ru-RU" dirty="0" err="1">
                <a:solidFill>
                  <a:srgbClr val="002060"/>
                </a:solidFill>
              </a:rPr>
              <a:t>сканворде</a:t>
            </a:r>
            <a:r>
              <a:rPr lang="ru-RU" dirty="0">
                <a:solidFill>
                  <a:srgbClr val="002060"/>
                </a:solidFill>
              </a:rPr>
              <a:t> могут также служить изображения или </a:t>
            </a:r>
            <a:r>
              <a:rPr lang="ru-RU" dirty="0" smtClean="0">
                <a:solidFill>
                  <a:srgbClr val="002060"/>
                </a:solidFill>
              </a:rPr>
              <a:t>фотографии.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Как решить кроссворд :: Хобби и развлечения :: KakProsto.ru: как просто сделать всё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564904"/>
            <a:ext cx="3600400" cy="2808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928650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9B2582"/>
                </a:solidFill>
                <a:effectLst/>
              </a:rPr>
              <a:t>Разновидности кроссвордов.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14282" y="1785926"/>
            <a:ext cx="8643998" cy="478633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109728" indent="0" algn="ctr">
              <a:buNone/>
            </a:pPr>
            <a:r>
              <a:rPr lang="ru-RU" sz="3800" b="1" u="sng" dirty="0">
                <a:solidFill>
                  <a:srgbClr val="002060"/>
                </a:solidFill>
              </a:rPr>
              <a:t>Венгерский кроссворд.</a:t>
            </a:r>
            <a:endParaRPr lang="ru-RU" sz="3800" dirty="0">
              <a:solidFill>
                <a:srgbClr val="002060"/>
              </a:solidFill>
            </a:endParaRPr>
          </a:p>
          <a:p>
            <a:pPr marL="4038600" indent="0">
              <a:buNone/>
            </a:pPr>
            <a:r>
              <a:rPr lang="ru-RU" b="1" dirty="0">
                <a:solidFill>
                  <a:srgbClr val="002060"/>
                </a:solidFill>
              </a:rPr>
              <a:t>Венгерский кроссворд 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представляет собой поле из клеток, в которые уже вписаны буквы ответов. В цепочке клеток, составляющих каждый ответ, соседние клетки должны соприкасаться </a:t>
            </a:r>
            <a:r>
              <a:rPr lang="ru-RU" dirty="0" smtClean="0">
                <a:solidFill>
                  <a:srgbClr val="002060"/>
                </a:solidFill>
              </a:rPr>
              <a:t>сторонами. </a:t>
            </a:r>
            <a:r>
              <a:rPr lang="ru-RU" dirty="0">
                <a:solidFill>
                  <a:srgbClr val="002060"/>
                </a:solidFill>
              </a:rPr>
              <a:t>Слова-ответы не пересекаются и не имеют общих клеток с другими словами. </a:t>
            </a:r>
          </a:p>
        </p:txBody>
      </p:sp>
      <p:pic>
        <p:nvPicPr>
          <p:cNvPr id="5" name="Рисунок 4" descr="http://www.graycell.ru/download/preview/Hungary6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2571744"/>
            <a:ext cx="3600400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74" name="Picture 2" descr="http://thumbs.dreamstime.com/z/%D1%88%D0%BA%D0%BE%D0%BB%D1%8C%D0%BD%D0%B8%D0%BA-%D1%83%D1%80%D0%BE%D0%BA%D0%B0-%D0%B3%D0%B5%D0%BE%D0%BC%D0%B5%D1%82%D1%80%D0%B8%D0%B8-237877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642918"/>
            <a:ext cx="1428760" cy="15363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1135882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ru-RU" sz="5300" dirty="0">
                <a:solidFill>
                  <a:srgbClr val="9B2582"/>
                </a:solidFill>
                <a:effectLst/>
              </a:rPr>
              <a:t>Разновидности</a:t>
            </a:r>
            <a:r>
              <a:rPr lang="ru-RU" dirty="0">
                <a:solidFill>
                  <a:srgbClr val="9B2582"/>
                </a:solidFill>
                <a:effectLst/>
              </a:rPr>
              <a:t> </a:t>
            </a:r>
            <a:r>
              <a:rPr lang="ru-RU" sz="5300" dirty="0">
                <a:solidFill>
                  <a:srgbClr val="9B2582"/>
                </a:solidFill>
                <a:effectLst/>
              </a:rPr>
              <a:t>кроссвордов</a:t>
            </a:r>
            <a:r>
              <a:rPr lang="ru-RU" dirty="0">
                <a:solidFill>
                  <a:srgbClr val="9B2582"/>
                </a:solidFill>
                <a:effectLst/>
              </a:rPr>
              <a:t>.</a:t>
            </a:r>
            <a:br>
              <a:rPr lang="ru-RU" dirty="0">
                <a:solidFill>
                  <a:srgbClr val="9B2582"/>
                </a:solidFill>
                <a:effectLst/>
              </a:rPr>
            </a:br>
            <a:endParaRPr lang="ru-RU" dirty="0">
              <a:solidFill>
                <a:srgbClr val="9B2582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109728" indent="0" algn="ctr">
              <a:buNone/>
            </a:pPr>
            <a:r>
              <a:rPr lang="ru-RU" b="1" u="sng" dirty="0">
                <a:solidFill>
                  <a:srgbClr val="002060"/>
                </a:solidFill>
              </a:rPr>
              <a:t>Английский кроссворд.</a:t>
            </a:r>
            <a:endParaRPr lang="ru-RU" dirty="0">
              <a:solidFill>
                <a:srgbClr val="002060"/>
              </a:solidFill>
            </a:endParaRPr>
          </a:p>
          <a:p>
            <a:pPr marL="403860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Каждое </a:t>
            </a:r>
            <a:r>
              <a:rPr lang="ru-RU" dirty="0">
                <a:solidFill>
                  <a:srgbClr val="002060"/>
                </a:solidFill>
              </a:rPr>
              <a:t>слово всегда идёт в одном направлении (в том числе и диагональном), не ломаясь внутри себя. </a:t>
            </a:r>
            <a:endParaRPr lang="ru-RU" dirty="0" smtClean="0">
              <a:solidFill>
                <a:srgbClr val="002060"/>
              </a:solidFill>
            </a:endParaRPr>
          </a:p>
          <a:p>
            <a:pPr marL="403860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Слова </a:t>
            </a:r>
            <a:r>
              <a:rPr lang="ru-RU" dirty="0">
                <a:solidFill>
                  <a:srgbClr val="002060"/>
                </a:solidFill>
              </a:rPr>
              <a:t>могут пересекаться в буквах, таким образом одна и та же буква может принадлежать разным словам. </a:t>
            </a:r>
          </a:p>
        </p:txBody>
      </p:sp>
      <p:pic>
        <p:nvPicPr>
          <p:cNvPr id="5" name="Рисунок 4" descr="Как разгадать английский кроссворд КЛУБ ИНТЕЛЛЕКТУАЛОВ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83" y="2060848"/>
            <a:ext cx="3816424" cy="36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113588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9B2582"/>
                </a:solidFill>
                <a:effectLst/>
              </a:rPr>
              <a:t>Разновидности кроссвордов.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14282" y="1196752"/>
            <a:ext cx="8643998" cy="530408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109728" indent="0" algn="ctr">
              <a:buNone/>
            </a:pPr>
            <a:r>
              <a:rPr lang="ru-RU" sz="5700" b="1" u="sng" dirty="0" err="1"/>
              <a:t>Судоку</a:t>
            </a:r>
            <a:endParaRPr lang="ru-RU" sz="5700" dirty="0"/>
          </a:p>
          <a:p>
            <a:pPr marL="403860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ru-RU" dirty="0"/>
              <a:t>Игровое поле представляет собой квадрат размером 9×9, разделённый на меньшие квадраты со стороной в 3 клетки</a:t>
            </a:r>
            <a:r>
              <a:rPr lang="ru-RU" dirty="0" smtClean="0"/>
              <a:t>.</a:t>
            </a:r>
          </a:p>
          <a:p>
            <a:pPr marL="403860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ru-RU" dirty="0" smtClean="0"/>
              <a:t>В </a:t>
            </a:r>
            <a:r>
              <a:rPr lang="ru-RU" dirty="0"/>
              <a:t>них уже в начале игры стоят некоторые числа (от 1 до 9), называемые </a:t>
            </a:r>
            <a:r>
              <a:rPr lang="ru-RU" i="1" dirty="0"/>
              <a:t>подсказками</a:t>
            </a:r>
            <a:r>
              <a:rPr lang="ru-RU" dirty="0"/>
              <a:t>. </a:t>
            </a:r>
            <a:endParaRPr lang="ru-RU" dirty="0" smtClean="0"/>
          </a:p>
          <a:p>
            <a:pPr marL="403860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ru-RU" dirty="0" smtClean="0"/>
              <a:t>От </a:t>
            </a:r>
            <a:r>
              <a:rPr lang="ru-RU" dirty="0"/>
              <a:t>игрока требуется заполнить свободные клетки цифрами от 1 до 9 так, чтобы в каждой строке, в каждом столбце и в каждом малом квадрате 3×3 каждая цифра встречалась бы только один раз.</a:t>
            </a:r>
          </a:p>
        </p:txBody>
      </p:sp>
      <p:pic>
        <p:nvPicPr>
          <p:cNvPr id="5" name="Рисунок 4" descr="https://upload.wikimedia.org/wikipedia/commons/thumb/f/ff/Sudoku-by-L2G-20050714.svg/300px-Sudoku-by-L2G-20050714.svg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2000240"/>
            <a:ext cx="3384376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26" name="Picture 2" descr="https://im2-tub-ru.yandex.net/i?id=2ba0773b4421c3724f0782714da64d18&amp;n=33&amp;h=190&amp;w=2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714356"/>
            <a:ext cx="1373839" cy="12858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113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st.depositphotos.com/1793489/1373/v/950/depositphotos_13736945-School-supplies-school-children-the-fra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142852"/>
            <a:ext cx="8229600" cy="8683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9B2582"/>
                </a:solidFill>
              </a:rPr>
              <a:t>Этапы составления кроссворда</a:t>
            </a:r>
            <a:endParaRPr lang="ru-RU" sz="4000" dirty="0">
              <a:solidFill>
                <a:srgbClr val="9B2582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00562" y="1857364"/>
            <a:ext cx="3429024" cy="371477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fontAlgn="base">
              <a:spcBef>
                <a:spcPts val="600"/>
              </a:spcBef>
              <a:spcAft>
                <a:spcPts val="1200"/>
              </a:spcAft>
            </a:pPr>
            <a:r>
              <a:rPr lang="ru-RU" sz="2000" dirty="0"/>
              <a:t>составить подборку слов; </a:t>
            </a:r>
          </a:p>
          <a:p>
            <a:pPr lvl="0" fontAlgn="base">
              <a:spcBef>
                <a:spcPts val="600"/>
              </a:spcBef>
              <a:spcAft>
                <a:spcPts val="1200"/>
              </a:spcAft>
            </a:pPr>
            <a:r>
              <a:rPr lang="ru-RU" sz="2000" dirty="0"/>
              <a:t>выбрать вид кроссворда;</a:t>
            </a:r>
          </a:p>
          <a:p>
            <a:pPr lvl="0" fontAlgn="base">
              <a:spcBef>
                <a:spcPts val="600"/>
              </a:spcBef>
              <a:spcAft>
                <a:spcPts val="1200"/>
              </a:spcAft>
            </a:pPr>
            <a:r>
              <a:rPr lang="ru-RU" sz="2000" dirty="0"/>
              <a:t>расположить </a:t>
            </a:r>
            <a:r>
              <a:rPr lang="ru-RU" sz="2000" dirty="0" smtClean="0"/>
              <a:t>подобранные </a:t>
            </a:r>
            <a:r>
              <a:rPr lang="ru-RU" sz="2000" dirty="0"/>
              <a:t>слова на листе бумаги в форме кроссворда;</a:t>
            </a:r>
          </a:p>
          <a:p>
            <a:pPr lvl="0" fontAlgn="base">
              <a:spcBef>
                <a:spcPts val="600"/>
              </a:spcBef>
              <a:spcAft>
                <a:spcPts val="1200"/>
              </a:spcAft>
            </a:pPr>
            <a:r>
              <a:rPr lang="ru-RU" sz="2000" dirty="0"/>
              <a:t>правильно сформулировать вопросы;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ru-RU" sz="2000" dirty="0"/>
              <a:t>оформить кроссворд</a:t>
            </a:r>
          </a:p>
        </p:txBody>
      </p:sp>
    </p:spTree>
    <p:extLst>
      <p:ext uri="{BB962C8B-B14F-4D97-AF65-F5344CB8AC3E}">
        <p14:creationId xmlns:p14="http://schemas.microsoft.com/office/powerpoint/2010/main" val="2823840155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9B2582"/>
                </a:solidFill>
              </a:rPr>
              <a:t>Мой кроссворд</a:t>
            </a:r>
            <a:endParaRPr lang="ru-RU" sz="5400" dirty="0">
              <a:solidFill>
                <a:srgbClr val="9B2582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4038600" indent="0">
              <a:buNone/>
            </a:pPr>
            <a:r>
              <a:rPr lang="ru-RU" b="1" dirty="0"/>
              <a:t>По горизонтали: </a:t>
            </a:r>
            <a:r>
              <a:rPr lang="ru-RU" dirty="0"/>
              <a:t>1.    Древняя мера </a:t>
            </a:r>
            <a:r>
              <a:rPr lang="ru-RU" dirty="0" smtClean="0"/>
              <a:t>длины. </a:t>
            </a:r>
            <a:r>
              <a:rPr lang="ru-RU" dirty="0"/>
              <a:t>3.  Число с 6-ю </a:t>
            </a:r>
            <a:r>
              <a:rPr lang="ru-RU" dirty="0" smtClean="0"/>
              <a:t>нулями. </a:t>
            </a:r>
            <a:r>
              <a:rPr lang="ru-RU" dirty="0"/>
              <a:t>5.  Величина, при помощи которой производится </a:t>
            </a:r>
            <a:r>
              <a:rPr lang="ru-RU" dirty="0" smtClean="0"/>
              <a:t>счет</a:t>
            </a:r>
          </a:p>
          <a:p>
            <a:pPr marL="4038600" indent="0">
              <a:buNone/>
            </a:pPr>
            <a:endParaRPr lang="ru-RU" dirty="0"/>
          </a:p>
          <a:p>
            <a:pPr marL="4038600" indent="0">
              <a:buNone/>
            </a:pPr>
            <a:r>
              <a:rPr lang="ru-RU" b="1" dirty="0"/>
              <a:t>По вертикали </a:t>
            </a:r>
            <a:r>
              <a:rPr lang="ru-RU" dirty="0"/>
              <a:t>1. Число, которое </a:t>
            </a:r>
            <a:r>
              <a:rPr lang="ru-RU" dirty="0" smtClean="0"/>
              <a:t>вычитают. </a:t>
            </a:r>
            <a:r>
              <a:rPr lang="ru-RU" dirty="0"/>
              <a:t>2.  Единица земельной площади равна 100м в </a:t>
            </a:r>
            <a:r>
              <a:rPr lang="ru-RU" dirty="0" smtClean="0"/>
              <a:t>квадрате. </a:t>
            </a:r>
            <a:r>
              <a:rPr lang="ru-RU" dirty="0"/>
              <a:t>4. Результат сравнения двух </a:t>
            </a:r>
            <a:r>
              <a:rPr lang="ru-RU" dirty="0" smtClean="0"/>
              <a:t>чисел. </a:t>
            </a:r>
            <a:endParaRPr lang="ru-RU" dirty="0"/>
          </a:p>
          <a:p>
            <a:endParaRPr lang="ru-RU" dirty="0"/>
          </a:p>
        </p:txBody>
      </p:sp>
      <p:pic>
        <p:nvPicPr>
          <p:cNvPr id="6" name="Рисунок 5" descr="C:\Users\User\Desktop\IMG_103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7" t="2115"/>
          <a:stretch>
            <a:fillRect/>
          </a:stretch>
        </p:blipFill>
        <p:spPr bwMode="auto">
          <a:xfrm>
            <a:off x="1071538" y="1571612"/>
            <a:ext cx="3196644" cy="40176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7241592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285728"/>
            <a:ext cx="8229600" cy="868362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9B2582"/>
                </a:solidFill>
              </a:rPr>
              <a:t>Мой </a:t>
            </a:r>
            <a:r>
              <a:rPr lang="ru-RU" sz="5400" dirty="0">
                <a:solidFill>
                  <a:srgbClr val="9B2582"/>
                </a:solidFill>
              </a:rPr>
              <a:t>кроссворд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28750"/>
            <a:ext cx="7686700" cy="469741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4038600" indent="0">
              <a:buNone/>
            </a:pPr>
            <a:r>
              <a:rPr lang="ru-RU" b="1" dirty="0"/>
              <a:t>По горизонтали: </a:t>
            </a:r>
            <a:endParaRPr lang="ru-RU" b="1" dirty="0" smtClean="0"/>
          </a:p>
          <a:p>
            <a:pPr marL="4552950" indent="-514350">
              <a:buAutoNum type="arabicPeriod"/>
            </a:pPr>
            <a:r>
              <a:rPr lang="ru-RU" dirty="0" smtClean="0"/>
              <a:t>Сумма длин</a:t>
            </a:r>
          </a:p>
          <a:p>
            <a:pPr marL="4552950" indent="-514350">
              <a:buNone/>
            </a:pPr>
            <a:r>
              <a:rPr lang="ru-RU" dirty="0" smtClean="0"/>
              <a:t> </a:t>
            </a:r>
            <a:r>
              <a:rPr lang="ru-RU" dirty="0"/>
              <a:t>всех сторон </a:t>
            </a:r>
            <a:endParaRPr lang="ru-RU" dirty="0" smtClean="0"/>
          </a:p>
          <a:p>
            <a:pPr marL="4552950" indent="-514350">
              <a:buNone/>
            </a:pPr>
            <a:r>
              <a:rPr lang="ru-RU" dirty="0" smtClean="0"/>
              <a:t>многоугольника.</a:t>
            </a:r>
            <a:endParaRPr lang="ru-RU" dirty="0"/>
          </a:p>
          <a:p>
            <a:pPr marL="4038600" indent="0">
              <a:buNone/>
            </a:pPr>
            <a:endParaRPr lang="ru-RU" dirty="0" smtClean="0"/>
          </a:p>
          <a:p>
            <a:pPr marL="4038600" indent="0">
              <a:buNone/>
            </a:pPr>
            <a:r>
              <a:rPr lang="ru-RU" b="1" dirty="0" smtClean="0"/>
              <a:t>По </a:t>
            </a:r>
            <a:r>
              <a:rPr lang="ru-RU" b="1" dirty="0"/>
              <a:t>вертикали: </a:t>
            </a:r>
            <a:endParaRPr lang="ru-RU" b="1" dirty="0" smtClean="0"/>
          </a:p>
          <a:p>
            <a:pPr marL="4038600" indent="0">
              <a:buNone/>
            </a:pPr>
            <a:r>
              <a:rPr lang="ru-RU" dirty="0" smtClean="0"/>
              <a:t>1</a:t>
            </a:r>
            <a:r>
              <a:rPr lang="ru-RU" dirty="0"/>
              <a:t>. Многогранник, у которого 6 граней и каждая из них </a:t>
            </a:r>
            <a:r>
              <a:rPr lang="ru-RU" dirty="0" smtClean="0"/>
              <a:t>параллелограмм). </a:t>
            </a:r>
            <a:endParaRPr lang="ru-RU" dirty="0"/>
          </a:p>
          <a:p>
            <a:pPr marL="4038600" indent="0">
              <a:buNone/>
            </a:pPr>
            <a:endParaRPr lang="ru-RU" dirty="0" smtClean="0"/>
          </a:p>
          <a:p>
            <a:pPr marL="4038600" indent="0">
              <a:buNone/>
            </a:pPr>
            <a:r>
              <a:rPr lang="ru-RU" b="1" dirty="0" smtClean="0"/>
              <a:t>По </a:t>
            </a:r>
            <a:r>
              <a:rPr lang="ru-RU" b="1" dirty="0"/>
              <a:t>дуге: </a:t>
            </a:r>
            <a:endParaRPr lang="ru-RU" b="1" dirty="0" smtClean="0"/>
          </a:p>
          <a:p>
            <a:pPr marL="4038600" indent="0">
              <a:buNone/>
            </a:pPr>
            <a:r>
              <a:rPr lang="ru-RU" dirty="0" smtClean="0"/>
              <a:t>2</a:t>
            </a:r>
            <a:r>
              <a:rPr lang="ru-RU" dirty="0"/>
              <a:t>. Кубический дециметр </a:t>
            </a:r>
            <a:r>
              <a:rPr lang="ru-RU" dirty="0" smtClean="0"/>
              <a:t>по-другому. </a:t>
            </a:r>
            <a:r>
              <a:rPr lang="ru-RU" dirty="0"/>
              <a:t>3. Сторона </a:t>
            </a:r>
            <a:r>
              <a:rPr lang="ru-RU" dirty="0" smtClean="0"/>
              <a:t>грани.      </a:t>
            </a:r>
            <a:r>
              <a:rPr lang="ru-RU" dirty="0"/>
              <a:t>4. Величина, измеряемая в кубических </a:t>
            </a:r>
            <a:r>
              <a:rPr lang="ru-RU" dirty="0" smtClean="0"/>
              <a:t>единицах. </a:t>
            </a:r>
            <a:r>
              <a:rPr lang="ru-RU" dirty="0"/>
              <a:t>5. Число с 9-ю </a:t>
            </a:r>
            <a:r>
              <a:rPr lang="ru-RU" dirty="0" smtClean="0"/>
              <a:t>нулями.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 descr="C:\Users\User\Desktop\IMG_102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3456384" cy="4392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30" name="Picture 2" descr="http://thumbs.dreamstime.com/z/girl-near-school-blackboard-18379086.jpg"/>
          <p:cNvPicPr>
            <a:picLocks noChangeAspect="1" noChangeArrowheads="1"/>
          </p:cNvPicPr>
          <p:nvPr/>
        </p:nvPicPr>
        <p:blipFill>
          <a:blip r:embed="rId3" cstate="print"/>
          <a:srcRect t="5758" r="10885" b="1919"/>
          <a:stretch>
            <a:fillRect/>
          </a:stretch>
        </p:blipFill>
        <p:spPr bwMode="auto">
          <a:xfrm>
            <a:off x="6901525" y="0"/>
            <a:ext cx="2242475" cy="25003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4462970"/>
      </p:ext>
    </p:extLst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dirty="0">
                <a:solidFill>
                  <a:srgbClr val="9B2582"/>
                </a:solidFill>
              </a:rPr>
              <a:t>Мой кроссворд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4038600" indent="0">
              <a:buNone/>
            </a:pPr>
            <a:r>
              <a:rPr lang="ru-RU" b="1" dirty="0"/>
              <a:t>По горизонтали: </a:t>
            </a:r>
            <a:endParaRPr lang="ru-RU" b="1" dirty="0" smtClean="0"/>
          </a:p>
          <a:p>
            <a:pPr marL="4038600" indent="0">
              <a:buNone/>
            </a:pPr>
            <a:r>
              <a:rPr lang="ru-RU" dirty="0" smtClean="0"/>
              <a:t>1.Сотая </a:t>
            </a:r>
            <a:r>
              <a:rPr lang="ru-RU" dirty="0"/>
              <a:t>часть </a:t>
            </a:r>
            <a:r>
              <a:rPr lang="ru-RU" dirty="0" smtClean="0"/>
              <a:t>числа.      2</a:t>
            </a:r>
            <a:r>
              <a:rPr lang="ru-RU" dirty="0"/>
              <a:t>. Световой сигнальный информационный </a:t>
            </a:r>
            <a:r>
              <a:rPr lang="ru-RU" dirty="0" smtClean="0"/>
              <a:t>щит. </a:t>
            </a:r>
            <a:r>
              <a:rPr lang="ru-RU" dirty="0"/>
              <a:t>3. Линия, соединяющая две </a:t>
            </a:r>
            <a:r>
              <a:rPr lang="ru-RU" dirty="0" smtClean="0"/>
              <a:t>точки.</a:t>
            </a:r>
          </a:p>
          <a:p>
            <a:pPr marL="4038600" indent="0">
              <a:buNone/>
            </a:pPr>
            <a:r>
              <a:rPr lang="ru-RU" dirty="0" smtClean="0"/>
              <a:t> </a:t>
            </a:r>
          </a:p>
          <a:p>
            <a:pPr marL="4038600" indent="0">
              <a:buNone/>
            </a:pPr>
            <a:r>
              <a:rPr lang="ru-RU" b="1" dirty="0" smtClean="0"/>
              <a:t>По </a:t>
            </a:r>
            <a:r>
              <a:rPr lang="ru-RU" b="1" dirty="0"/>
              <a:t>вертикали</a:t>
            </a:r>
            <a:r>
              <a:rPr lang="ru-RU" b="1" dirty="0" smtClean="0"/>
              <a:t>:</a:t>
            </a:r>
          </a:p>
          <a:p>
            <a:pPr marL="4038600" indent="0">
              <a:buNone/>
            </a:pPr>
            <a:r>
              <a:rPr lang="ru-RU" dirty="0" smtClean="0"/>
              <a:t>1</a:t>
            </a:r>
            <a:r>
              <a:rPr lang="ru-RU" dirty="0"/>
              <a:t>. Геометрическая </a:t>
            </a:r>
            <a:r>
              <a:rPr lang="ru-RU" dirty="0" smtClean="0"/>
              <a:t>фигура.</a:t>
            </a:r>
            <a:endParaRPr lang="ru-RU" dirty="0"/>
          </a:p>
        </p:txBody>
      </p:sp>
      <p:pic>
        <p:nvPicPr>
          <p:cNvPr id="5" name="Рисунок 4" descr="C:\Users\User\Desktop\IMG_102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66" y="1484784"/>
            <a:ext cx="3623002" cy="4176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6245055"/>
      </p:ext>
    </p:extLst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dirty="0">
                <a:solidFill>
                  <a:srgbClr val="9B2582"/>
                </a:solidFill>
              </a:rPr>
              <a:t>Мой кроссворд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85720" y="1428736"/>
            <a:ext cx="8643998" cy="528639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4038600" indent="0">
              <a:buNone/>
            </a:pPr>
            <a:r>
              <a:rPr lang="ru-RU" b="1" dirty="0"/>
              <a:t>По горизонтали: </a:t>
            </a:r>
            <a:endParaRPr lang="ru-RU" b="1" dirty="0" smtClean="0"/>
          </a:p>
          <a:p>
            <a:pPr marL="4038600" indent="0">
              <a:buNone/>
            </a:pPr>
            <a:r>
              <a:rPr lang="ru-RU" dirty="0" smtClean="0"/>
              <a:t>1. Единица </a:t>
            </a:r>
            <a:r>
              <a:rPr lang="ru-RU" dirty="0"/>
              <a:t>времени, в которой 60 </a:t>
            </a:r>
            <a:r>
              <a:rPr lang="ru-RU" dirty="0" smtClean="0"/>
              <a:t>секунд.    </a:t>
            </a:r>
            <a:r>
              <a:rPr lang="ru-RU" dirty="0"/>
              <a:t>2. Х в </a:t>
            </a:r>
            <a:r>
              <a:rPr lang="ru-RU" dirty="0" smtClean="0"/>
              <a:t>уравнении</a:t>
            </a:r>
          </a:p>
          <a:p>
            <a:pPr marL="4038600" indent="0">
              <a:buNone/>
            </a:pPr>
            <a:r>
              <a:rPr lang="ru-RU" dirty="0" smtClean="0"/>
              <a:t> </a:t>
            </a:r>
            <a:r>
              <a:rPr lang="ru-RU" b="1" dirty="0" smtClean="0"/>
              <a:t>По </a:t>
            </a:r>
            <a:r>
              <a:rPr lang="ru-RU" b="1" dirty="0"/>
              <a:t>вертикали: </a:t>
            </a:r>
            <a:endParaRPr lang="ru-RU" b="1" dirty="0" smtClean="0"/>
          </a:p>
          <a:p>
            <a:pPr marL="4038600" indent="0">
              <a:buNone/>
            </a:pPr>
            <a:r>
              <a:rPr lang="ru-RU" dirty="0" smtClean="0"/>
              <a:t>1</a:t>
            </a:r>
            <a:r>
              <a:rPr lang="ru-RU" dirty="0"/>
              <a:t>. Треугольник, квадрат, </a:t>
            </a:r>
            <a:r>
              <a:rPr lang="ru-RU" dirty="0" smtClean="0"/>
              <a:t>ромб. </a:t>
            </a:r>
            <a:endParaRPr lang="ru-RU" dirty="0"/>
          </a:p>
          <a:p>
            <a:pPr marL="4038600" indent="0"/>
            <a:endParaRPr lang="ru-RU" dirty="0"/>
          </a:p>
        </p:txBody>
      </p:sp>
      <p:pic>
        <p:nvPicPr>
          <p:cNvPr id="4" name="Рисунок 3" descr="C:\Users\User\Desktop\IMG_102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071678"/>
            <a:ext cx="3456384" cy="3888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84" name="Picture 4" descr="http://sledu.ru/tw_files2/urls_438/28/d-27141/7z-docs/4_html_2cdf6f5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908" y="0"/>
            <a:ext cx="2289954" cy="22859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675417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dirty="0">
                <a:solidFill>
                  <a:srgbClr val="9B2582"/>
                </a:solidFill>
              </a:rPr>
              <a:t>Мой кроссворд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4038600" lvl="0" indent="0">
              <a:buNone/>
            </a:pPr>
            <a:r>
              <a:rPr lang="ru-RU" dirty="0" smtClean="0"/>
              <a:t>1.Число</a:t>
            </a:r>
            <a:r>
              <a:rPr lang="ru-RU" dirty="0"/>
              <a:t>, которое </a:t>
            </a:r>
            <a:r>
              <a:rPr lang="ru-RU" dirty="0" smtClean="0"/>
              <a:t>делят. </a:t>
            </a:r>
          </a:p>
          <a:p>
            <a:pPr marL="4038600" lvl="0" indent="0">
              <a:buNone/>
            </a:pPr>
            <a:r>
              <a:rPr lang="ru-RU" dirty="0" smtClean="0"/>
              <a:t>2</a:t>
            </a:r>
            <a:r>
              <a:rPr lang="ru-RU" dirty="0"/>
              <a:t>. Самое маленькое натуральное </a:t>
            </a:r>
            <a:r>
              <a:rPr lang="ru-RU" dirty="0" smtClean="0"/>
              <a:t>число.    3</a:t>
            </a:r>
            <a:r>
              <a:rPr lang="ru-RU" dirty="0"/>
              <a:t>. Предмет математики в старших </a:t>
            </a:r>
            <a:r>
              <a:rPr lang="ru-RU" dirty="0" smtClean="0"/>
              <a:t>классах.</a:t>
            </a:r>
          </a:p>
          <a:p>
            <a:pPr marL="4038600" lvl="0" indent="0">
              <a:buNone/>
            </a:pPr>
            <a:r>
              <a:rPr lang="ru-RU" dirty="0" smtClean="0"/>
              <a:t>4</a:t>
            </a:r>
            <a:r>
              <a:rPr lang="ru-RU" dirty="0"/>
              <a:t>. Раздел математики, изучающий свойства </a:t>
            </a:r>
            <a:r>
              <a:rPr lang="ru-RU" dirty="0" smtClean="0"/>
              <a:t>чисел. </a:t>
            </a:r>
          </a:p>
          <a:p>
            <a:pPr marL="4038600" lvl="0" indent="0">
              <a:buNone/>
            </a:pPr>
            <a:r>
              <a:rPr lang="ru-RU" dirty="0" smtClean="0"/>
              <a:t>5</a:t>
            </a:r>
            <a:r>
              <a:rPr lang="ru-RU" dirty="0"/>
              <a:t>. Русская старая мера </a:t>
            </a:r>
            <a:r>
              <a:rPr lang="ru-RU" dirty="0" smtClean="0"/>
              <a:t>длины.</a:t>
            </a:r>
            <a:endParaRPr lang="ru-RU" dirty="0"/>
          </a:p>
          <a:p>
            <a:pPr marL="109728" indent="0">
              <a:buNone/>
            </a:pPr>
            <a:endParaRPr lang="ru-RU" dirty="0"/>
          </a:p>
        </p:txBody>
      </p:sp>
      <p:pic>
        <p:nvPicPr>
          <p:cNvPr id="4" name="Рисунок 3" descr="C:\Users\User\Desktop\IMG_102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700808"/>
            <a:ext cx="3855942" cy="32283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4857104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142984"/>
            <a:ext cx="7929618" cy="1714512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9B2582"/>
                </a:solidFill>
              </a:rPr>
              <a:t>МАТЕМАТИЧЕСКИЙ КРОССВОРД</a:t>
            </a:r>
            <a:endParaRPr lang="ru-RU" sz="6000" dirty="0">
              <a:solidFill>
                <a:srgbClr val="9B2582"/>
              </a:solidFill>
            </a:endParaRPr>
          </a:p>
        </p:txBody>
      </p:sp>
      <p:pic>
        <p:nvPicPr>
          <p:cNvPr id="37894" name="Picture 6" descr="http://files.books.ru/pic/51001-52000/51627/516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3429000"/>
            <a:ext cx="1428750" cy="1876425"/>
          </a:xfrm>
          <a:prstGeom prst="rect">
            <a:avLst/>
          </a:prstGeom>
          <a:noFill/>
        </p:spPr>
      </p:pic>
      <p:pic>
        <p:nvPicPr>
          <p:cNvPr id="37896" name="Picture 8" descr="http://uka-books.ru/d/264761/d/286586.jpg"/>
          <p:cNvPicPr>
            <a:picLocks noChangeAspect="1" noChangeArrowheads="1"/>
          </p:cNvPicPr>
          <p:nvPr/>
        </p:nvPicPr>
        <p:blipFill>
          <a:blip r:embed="rId3" cstate="print"/>
          <a:srcRect t="8555" r="2499"/>
          <a:stretch>
            <a:fillRect/>
          </a:stretch>
        </p:blipFill>
        <p:spPr bwMode="auto">
          <a:xfrm>
            <a:off x="6072198" y="3429000"/>
            <a:ext cx="1621847" cy="2000264"/>
          </a:xfrm>
          <a:prstGeom prst="rect">
            <a:avLst/>
          </a:prstGeom>
          <a:noFill/>
        </p:spPr>
      </p:pic>
      <p:pic>
        <p:nvPicPr>
          <p:cNvPr id="37898" name="Picture 10" descr="http://www.teacher-pro.ru/files/styles/contentflow_thumbnail/public/269397-16e63328003eec4c.jpg?itok=Fo76Bm7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3571876"/>
            <a:ext cx="2058971" cy="20486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7806287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dirty="0">
                <a:solidFill>
                  <a:srgbClr val="9B2582"/>
                </a:solidFill>
              </a:rPr>
              <a:t>Мой кроссворд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4038600" indent="0">
              <a:buNone/>
            </a:pPr>
            <a:r>
              <a:rPr lang="ru-RU" b="1" dirty="0"/>
              <a:t>По горизонтали: </a:t>
            </a:r>
            <a:endParaRPr lang="ru-RU" b="1" dirty="0" smtClean="0"/>
          </a:p>
          <a:p>
            <a:pPr marL="4038600" indent="0">
              <a:buNone/>
            </a:pPr>
            <a:r>
              <a:rPr lang="ru-RU" dirty="0" smtClean="0"/>
              <a:t>1. Название </a:t>
            </a:r>
            <a:r>
              <a:rPr lang="ru-RU" dirty="0"/>
              <a:t>этой геометрической фигуры дало название головному убору</a:t>
            </a:r>
            <a:r>
              <a:rPr lang="ru-RU" dirty="0" smtClean="0"/>
              <a:t>.</a:t>
            </a:r>
          </a:p>
          <a:p>
            <a:pPr marL="4552950" indent="-514350">
              <a:buAutoNum type="arabicPeriod"/>
            </a:pPr>
            <a:endParaRPr lang="ru-RU" dirty="0"/>
          </a:p>
          <a:p>
            <a:pPr marL="4038600" indent="0">
              <a:buNone/>
            </a:pPr>
            <a:r>
              <a:rPr lang="ru-RU" b="1" dirty="0"/>
              <a:t>По вертикали: </a:t>
            </a:r>
            <a:endParaRPr lang="ru-RU" b="1" dirty="0" smtClean="0"/>
          </a:p>
          <a:p>
            <a:pPr marL="4038600" indent="0">
              <a:buNone/>
            </a:pPr>
            <a:r>
              <a:rPr lang="ru-RU" dirty="0" smtClean="0"/>
              <a:t>2</a:t>
            </a:r>
            <a:r>
              <a:rPr lang="ru-RU" dirty="0"/>
              <a:t>. Эта мера веса равна 96 золотникам. </a:t>
            </a:r>
            <a:endParaRPr lang="ru-RU" dirty="0" smtClean="0"/>
          </a:p>
          <a:p>
            <a:pPr marL="4038600" indent="0">
              <a:buNone/>
            </a:pPr>
            <a:r>
              <a:rPr lang="ru-RU" dirty="0" smtClean="0"/>
              <a:t>3</a:t>
            </a:r>
            <a:r>
              <a:rPr lang="ru-RU" dirty="0"/>
              <a:t>. Геометрическая фигура без углов. </a:t>
            </a:r>
            <a:endParaRPr lang="ru-RU" dirty="0" smtClean="0"/>
          </a:p>
          <a:p>
            <a:pPr marL="4038600" indent="0">
              <a:buNone/>
            </a:pPr>
            <a:r>
              <a:rPr lang="ru-RU" dirty="0" smtClean="0"/>
              <a:t>4</a:t>
            </a:r>
            <a:r>
              <a:rPr lang="ru-RU" dirty="0"/>
              <a:t>. Это «плюс», «минус», «деление»</a:t>
            </a:r>
          </a:p>
          <a:p>
            <a:pPr marL="4038600" indent="0"/>
            <a:endParaRPr lang="ru-RU" dirty="0"/>
          </a:p>
        </p:txBody>
      </p:sp>
      <p:pic>
        <p:nvPicPr>
          <p:cNvPr id="4" name="Рисунок 3" descr="C:\Users\User\Desktop\IMG_103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2571744"/>
            <a:ext cx="3672408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36" name="Picture 4" descr="http://100-bal.ru/pars_docs/refs/28/27523/27523_html_2ec42fe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000108"/>
            <a:ext cx="1571636" cy="14741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6957437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4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9B2582"/>
                </a:solidFill>
              </a:rPr>
              <a:t>Кроссворды одноклассников</a:t>
            </a:r>
            <a:endParaRPr lang="ru-RU" sz="4800" dirty="0">
              <a:solidFill>
                <a:srgbClr val="9B2582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85720" y="1052736"/>
            <a:ext cx="8643998" cy="544809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7088188" indent="-697865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Новиковой Анастасии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User\Desktop\20150528_0854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1571612"/>
            <a:ext cx="6615542" cy="466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648793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9B2582"/>
                </a:solidFill>
              </a:rPr>
              <a:t>Кроссворды </a:t>
            </a:r>
            <a:r>
              <a:rPr lang="ru-RU" dirty="0">
                <a:solidFill>
                  <a:srgbClr val="9B2582"/>
                </a:solidFill>
              </a:rPr>
              <a:t>одноклассников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85720" y="1000108"/>
            <a:ext cx="8643998" cy="566298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109728" indent="0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Михеевой Дарьи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User\Desktop\20150528_0856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541" y="1052736"/>
            <a:ext cx="4147851" cy="5530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static4.depositphotos.com/1000906/283/v/950/depositphotos_2830552-The-girl-reads-the-bo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857364"/>
            <a:ext cx="3097183" cy="45005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5159946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9B2582"/>
                </a:solidFill>
              </a:rPr>
              <a:t>Кроссворды одноклассников</a:t>
            </a:r>
          </a:p>
        </p:txBody>
      </p:sp>
      <p:pic>
        <p:nvPicPr>
          <p:cNvPr id="3075" name="Picture 3" descr="C:\Users\User\Desktop\20150528_0855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298" y="1714488"/>
            <a:ext cx="6120680" cy="459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http://www.playing-field.ru/img/2015/052203/430988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714488"/>
            <a:ext cx="2143108" cy="464347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643174" y="1142984"/>
            <a:ext cx="3995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9728" indent="0">
              <a:buNone/>
            </a:pPr>
            <a:r>
              <a:rPr lang="ru-RU" sz="3600" b="1" dirty="0" err="1" smtClean="0">
                <a:solidFill>
                  <a:srgbClr val="FF0000"/>
                </a:solidFill>
              </a:rPr>
              <a:t>Яломыст</a:t>
            </a:r>
            <a:r>
              <a:rPr lang="ru-RU" sz="3600" b="1" dirty="0" smtClean="0">
                <a:solidFill>
                  <a:srgbClr val="FF0000"/>
                </a:solidFill>
              </a:rPr>
              <a:t> Дмитрия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179797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>
                <a:solidFill>
                  <a:srgbClr val="9B2582"/>
                </a:solidFill>
              </a:rPr>
              <a:t>Кроссворды одноклассников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882547"/>
          </a:xfrm>
        </p:spPr>
        <p:txBody>
          <a:bodyPr/>
          <a:lstStyle/>
          <a:p>
            <a:pPr marL="109728" indent="0" algn="ctr">
              <a:buNone/>
            </a:pPr>
            <a:r>
              <a:rPr lang="ru-RU" sz="4000" b="1" dirty="0" err="1" smtClean="0">
                <a:solidFill>
                  <a:srgbClr val="FF0000"/>
                </a:solidFill>
              </a:rPr>
              <a:t>Есир</a:t>
            </a:r>
            <a:r>
              <a:rPr lang="ru-RU" sz="4000" b="1" dirty="0" smtClean="0">
                <a:solidFill>
                  <a:srgbClr val="FF0000"/>
                </a:solidFill>
              </a:rPr>
              <a:t> Ирины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User\Desktop\20150528_0855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1" r="2744" b="4697"/>
          <a:stretch>
            <a:fillRect/>
          </a:stretch>
        </p:blipFill>
        <p:spPr bwMode="auto">
          <a:xfrm>
            <a:off x="2714612" y="1928802"/>
            <a:ext cx="5500726" cy="435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previews.123rf.com/images/olgacov/olgacov1301/olgacov130100013/17377307-smiling-happy-chestnut-and-redhead-girls-in-a-school-uniform-with-a-school-bag--Stock-Vector.jpg"/>
          <p:cNvPicPr>
            <a:picLocks noChangeAspect="1" noChangeArrowheads="1"/>
          </p:cNvPicPr>
          <p:nvPr/>
        </p:nvPicPr>
        <p:blipFill>
          <a:blip r:embed="rId3" cstate="print"/>
          <a:srcRect r="51564"/>
          <a:stretch>
            <a:fillRect/>
          </a:stretch>
        </p:blipFill>
        <p:spPr bwMode="auto">
          <a:xfrm>
            <a:off x="214282" y="1479360"/>
            <a:ext cx="2428892" cy="50929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86684104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>
                <a:solidFill>
                  <a:srgbClr val="9B2582"/>
                </a:solidFill>
              </a:rPr>
              <a:t>Кроссворды одноклассников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/>
          <a:lstStyle/>
          <a:p>
            <a:pPr marL="109728" indent="0" algn="r">
              <a:buNone/>
            </a:pPr>
            <a:r>
              <a:rPr lang="ru-RU" sz="4400" b="1" dirty="0" err="1" smtClean="0">
                <a:solidFill>
                  <a:srgbClr val="FF0000"/>
                </a:solidFill>
              </a:rPr>
              <a:t>Кочетова</a:t>
            </a:r>
            <a:r>
              <a:rPr lang="ru-RU" sz="4400" b="1" dirty="0" smtClean="0">
                <a:solidFill>
                  <a:srgbClr val="FF0000"/>
                </a:solidFill>
              </a:rPr>
              <a:t> Захара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User\Desktop\20150528_0855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214422"/>
            <a:ext cx="4001712" cy="533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ttp://www.funlib.ru/cimg/2014/102009/14524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2285992"/>
            <a:ext cx="4604294" cy="3143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3312228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soh3.ucoz.ru/pictures/753575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357430"/>
            <a:ext cx="4425349" cy="416720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28596" y="1285860"/>
            <a:ext cx="8403262" cy="11079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9B2582"/>
                </a:solidFill>
              </a:rPr>
              <a:t>Спасибо за внимание!</a:t>
            </a:r>
            <a:endParaRPr lang="ru-RU" sz="6600" b="1" dirty="0">
              <a:solidFill>
                <a:srgbClr val="9B2582"/>
              </a:solidFill>
            </a:endParaRPr>
          </a:p>
        </p:txBody>
      </p:sp>
      <p:pic>
        <p:nvPicPr>
          <p:cNvPr id="52226" name="Picture 2" descr="https://im3-tub-ru.yandex.net/i?id=a7fec23bd68359f7868cc61e57dd426f&amp;n=33&amp;h=190&amp;w=1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786058"/>
            <a:ext cx="1809750" cy="1809751"/>
          </a:xfrm>
          <a:prstGeom prst="rect">
            <a:avLst/>
          </a:prstGeom>
          <a:noFill/>
        </p:spPr>
      </p:pic>
      <p:pic>
        <p:nvPicPr>
          <p:cNvPr id="52228" name="Picture 4" descr="http://bookfinder.su/ViewImage.php?isbn=9785170386505&amp;psfx=b"/>
          <p:cNvPicPr>
            <a:picLocks noChangeAspect="1" noChangeArrowheads="1"/>
          </p:cNvPicPr>
          <p:nvPr/>
        </p:nvPicPr>
        <p:blipFill>
          <a:blip r:embed="rId4" cstate="print"/>
          <a:srcRect t="16500"/>
          <a:stretch>
            <a:fillRect/>
          </a:stretch>
        </p:blipFill>
        <p:spPr bwMode="auto">
          <a:xfrm>
            <a:off x="6500826" y="2714620"/>
            <a:ext cx="2143140" cy="2571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331222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85729"/>
            <a:ext cx="8215370" cy="121444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>
                <a:solidFill>
                  <a:srgbClr val="9B2582"/>
                </a:solidFill>
                <a:effectLst/>
              </a:rPr>
              <a:t>Цель: </a:t>
            </a:r>
            <a:r>
              <a:rPr lang="ru-RU" sz="3400" dirty="0">
                <a:solidFill>
                  <a:schemeClr val="tx2">
                    <a:lumMod val="75000"/>
                  </a:schemeClr>
                </a:solidFill>
                <a:effectLst/>
              </a:rPr>
              <a:t>Расширить словарный запас математическими терминами</a:t>
            </a:r>
            <a:endParaRPr lang="ru-RU" sz="3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7620" y="2000240"/>
            <a:ext cx="5029208" cy="3082094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11200" b="1" dirty="0">
                <a:solidFill>
                  <a:srgbClr val="9B2582"/>
                </a:solidFill>
              </a:rPr>
              <a:t>Задачи: </a:t>
            </a:r>
          </a:p>
          <a:p>
            <a:pPr lvl="0" algn="l"/>
            <a:r>
              <a:rPr lang="ru-RU" sz="7400" dirty="0" smtClean="0"/>
              <a:t>1. Изучить  литературу по методике составления кроссвордов различных видов.</a:t>
            </a:r>
            <a:endParaRPr lang="ru-RU" sz="7400" dirty="0"/>
          </a:p>
          <a:p>
            <a:pPr lvl="0" algn="l"/>
            <a:r>
              <a:rPr lang="ru-RU" sz="7400" dirty="0" smtClean="0"/>
              <a:t>2. Выбрать вид и создать кроссворды по курсу математики для 5-6, 7, 8 классов.</a:t>
            </a:r>
            <a:endParaRPr lang="ru-RU" sz="7400" dirty="0"/>
          </a:p>
          <a:p>
            <a:pPr lvl="0" algn="l"/>
            <a:r>
              <a:rPr lang="ru-RU" sz="7400" dirty="0" smtClean="0"/>
              <a:t>3.Собрать и оформить сборник кроссвордов. </a:t>
            </a:r>
            <a:endParaRPr lang="ru-RU" sz="7400" dirty="0"/>
          </a:p>
          <a:p>
            <a:pPr lvl="0" algn="l"/>
            <a:r>
              <a:rPr lang="ru-RU" sz="7400" dirty="0" smtClean="0"/>
              <a:t>4. Провести вечер кроссвордов для 5-8 классов.</a:t>
            </a:r>
            <a:endParaRPr lang="ru-RU" sz="7400" dirty="0"/>
          </a:p>
          <a:p>
            <a:pPr algn="l"/>
            <a:r>
              <a:rPr lang="ru-RU" sz="7400" dirty="0" smtClean="0"/>
              <a:t>5. Оформить проект, сделать к нему презентацию и защитить.</a:t>
            </a:r>
            <a:endParaRPr lang="ru-RU" sz="7400" dirty="0"/>
          </a:p>
        </p:txBody>
      </p:sp>
      <p:pic>
        <p:nvPicPr>
          <p:cNvPr id="36866" name="Picture 2" descr="http://do.gendocs.ru/pars_docs/tw_refs/91/90424/90424_html_71c86b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14488"/>
            <a:ext cx="2295525" cy="32004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339880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http://static4.depositphotos.com/1005091/357/i/950/depositphotos_3576697-Children-with-chalkboard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81508" cy="6858000"/>
          </a:xfrm>
          <a:prstGeom prst="rect">
            <a:avLst/>
          </a:prstGeom>
          <a:noFill/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786050" y="1357298"/>
            <a:ext cx="3929090" cy="271464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32500" lnSpcReduction="20000"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ru-RU" sz="7000" b="1" dirty="0">
                <a:solidFill>
                  <a:srgbClr val="9B2582"/>
                </a:solidFill>
              </a:rPr>
              <a:t>Кроссворд</a:t>
            </a:r>
            <a:r>
              <a:rPr lang="ru-RU" sz="2000" b="1" dirty="0">
                <a:solidFill>
                  <a:srgbClr val="9B2582"/>
                </a:solidFill>
              </a:rPr>
              <a:t> </a:t>
            </a:r>
            <a:r>
              <a:rPr lang="ru-RU" sz="2000" dirty="0">
                <a:solidFill>
                  <a:srgbClr val="002060"/>
                </a:solidFill>
              </a:rPr>
              <a:t>—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5900" b="1" dirty="0">
                <a:solidFill>
                  <a:srgbClr val="002060"/>
                </a:solidFill>
              </a:rPr>
              <a:t>игра, состоящая в разгадывании слов по определениям.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ru-RU" sz="5900" b="1" dirty="0">
                <a:solidFill>
                  <a:srgbClr val="002060"/>
                </a:solidFill>
              </a:rPr>
              <a:t>Обычно значения слов задаются описательно под этой фигурой, сначала значения слов, которые должны получиться по горизонтали, затем — по вертикали</a:t>
            </a:r>
            <a:r>
              <a:rPr lang="ru-RU" sz="5900" b="1" dirty="0" smtClean="0">
                <a:solidFill>
                  <a:srgbClr val="002060"/>
                </a:solidFill>
              </a:rPr>
              <a:t>.</a:t>
            </a:r>
            <a:endParaRPr lang="ru-RU" sz="5900" b="1" dirty="0">
              <a:solidFill>
                <a:srgbClr val="002060"/>
              </a:solidFill>
            </a:endParaRPr>
          </a:p>
        </p:txBody>
      </p:sp>
      <p:pic>
        <p:nvPicPr>
          <p:cNvPr id="35842" name="Picture 2" descr="http://img0.liveinternet.ru/images/attach/b/4/104/271/104271488_2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4000504"/>
            <a:ext cx="2617692" cy="271464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0"/>
            <a:ext cx="8643998" cy="107157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2800" dirty="0">
                <a:solidFill>
                  <a:srgbClr val="9B2582"/>
                </a:solidFill>
              </a:rPr>
              <a:t>Кроссворд</a:t>
            </a:r>
            <a:r>
              <a:rPr lang="ru-RU" sz="2000" dirty="0"/>
              <a:t> (англ. </a:t>
            </a:r>
            <a:r>
              <a:rPr lang="ru-RU" sz="2000" dirty="0" err="1"/>
              <a:t>Crossword</a:t>
            </a:r>
            <a:r>
              <a:rPr lang="ru-RU" sz="2000" dirty="0"/>
              <a:t> — пересечение слов)  головоломка, представляющая собой переплетение рядов клеточек, которые заполняются словами по заданным </a:t>
            </a:r>
            <a:r>
              <a:rPr lang="ru-RU" sz="2000" dirty="0" smtClean="0"/>
              <a:t>значениям.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8189329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868362"/>
          </a:xfrm>
        </p:spPr>
        <p:txBody>
          <a:bodyPr>
            <a:noAutofit/>
          </a:bodyPr>
          <a:lstStyle/>
          <a:p>
            <a:pPr algn="ctr"/>
            <a:r>
              <a:rPr lang="ru-RU" sz="4800" dirty="0">
                <a:effectLst/>
              </a:rPr>
              <a:t>История кроссвордов.</a:t>
            </a:r>
            <a:br>
              <a:rPr lang="ru-RU" sz="4800" dirty="0">
                <a:effectLst/>
              </a:rPr>
            </a:br>
            <a:endParaRPr lang="ru-RU" sz="48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2844" y="1500174"/>
            <a:ext cx="4714908" cy="514353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Исследователям встречались находки, похожие на кроссворд, датированные еще 1—4 вв. н. э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b="1" dirty="0">
                <a:solidFill>
                  <a:srgbClr val="002060"/>
                </a:solidFill>
              </a:rPr>
              <a:t>Самый первый  дошедший до нас </a:t>
            </a:r>
            <a:r>
              <a:rPr lang="ru-RU" b="1" dirty="0" smtClean="0">
                <a:solidFill>
                  <a:srgbClr val="002060"/>
                </a:solidFill>
              </a:rPr>
              <a:t>кроссворд </a:t>
            </a:r>
            <a:r>
              <a:rPr lang="ru-RU" b="1" dirty="0">
                <a:solidFill>
                  <a:srgbClr val="002060"/>
                </a:solidFill>
              </a:rPr>
              <a:t>был опубликован в 1875 году в </a:t>
            </a:r>
            <a:r>
              <a:rPr lang="ru-RU" b="1" dirty="0" smtClean="0">
                <a:solidFill>
                  <a:srgbClr val="002060"/>
                </a:solidFill>
              </a:rPr>
              <a:t>сентябрьском  </a:t>
            </a:r>
            <a:r>
              <a:rPr lang="ru-RU" b="1" dirty="0">
                <a:solidFill>
                  <a:srgbClr val="002060"/>
                </a:solidFill>
              </a:rPr>
              <a:t>номере журнала «Святой Николас» в Нью-Йорке.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Первый </a:t>
            </a:r>
            <a:r>
              <a:rPr lang="ru-RU" b="1" dirty="0">
                <a:solidFill>
                  <a:srgbClr val="002060"/>
                </a:solidFill>
              </a:rPr>
              <a:t>кроссворд, соответствующий современным представлениям о кроссворде, был создан </a:t>
            </a:r>
            <a:r>
              <a:rPr lang="ru-RU" b="1" dirty="0" smtClean="0">
                <a:solidFill>
                  <a:srgbClr val="002060"/>
                </a:solidFill>
              </a:rPr>
              <a:t>Артуром </a:t>
            </a:r>
            <a:r>
              <a:rPr lang="ru-RU" b="1" dirty="0" err="1" smtClean="0">
                <a:solidFill>
                  <a:srgbClr val="002060"/>
                </a:solidFill>
              </a:rPr>
              <a:t>Уинном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и опубликован в </a:t>
            </a:r>
            <a:r>
              <a:rPr lang="ru-RU" b="1" dirty="0" smtClean="0">
                <a:solidFill>
                  <a:srgbClr val="002060"/>
                </a:solidFill>
              </a:rPr>
              <a:t>«</a:t>
            </a:r>
            <a:r>
              <a:rPr lang="en-US" b="1" dirty="0" smtClean="0">
                <a:solidFill>
                  <a:srgbClr val="002060"/>
                </a:solidFill>
              </a:rPr>
              <a:t>New York World</a:t>
            </a:r>
            <a:r>
              <a:rPr lang="ru-RU" b="1" dirty="0" smtClean="0">
                <a:solidFill>
                  <a:srgbClr val="002060"/>
                </a:solidFill>
              </a:rPr>
              <a:t>» </a:t>
            </a:r>
            <a:r>
              <a:rPr lang="en-US" b="1" dirty="0" smtClean="0">
                <a:solidFill>
                  <a:srgbClr val="002060"/>
                </a:solidFill>
              </a:rPr>
              <a:t>21</a:t>
            </a:r>
            <a:r>
              <a:rPr lang="ru-RU" b="1" dirty="0" smtClean="0">
                <a:solidFill>
                  <a:srgbClr val="002060"/>
                </a:solidFill>
              </a:rPr>
              <a:t>декабря 1913 года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4822" name="Picture 6" descr="http://thumbs.dreamstime.com/z/book-teacher-pile-books-7872246.jpg"/>
          <p:cNvPicPr>
            <a:picLocks noChangeAspect="1" noChangeArrowheads="1"/>
          </p:cNvPicPr>
          <p:nvPr/>
        </p:nvPicPr>
        <p:blipFill>
          <a:blip r:embed="rId2" cstate="print"/>
          <a:srcRect r="9762"/>
          <a:stretch>
            <a:fillRect/>
          </a:stretch>
        </p:blipFill>
        <p:spPr bwMode="auto">
          <a:xfrm>
            <a:off x="5000628" y="1214422"/>
            <a:ext cx="3500462" cy="52149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5475182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6633"/>
            <a:ext cx="7772400" cy="1008112"/>
          </a:xfrm>
        </p:spPr>
        <p:txBody>
          <a:bodyPr/>
          <a:lstStyle/>
          <a:p>
            <a:r>
              <a:rPr lang="ru-RU" dirty="0">
                <a:solidFill>
                  <a:srgbClr val="9B2582"/>
                </a:solidFill>
                <a:effectLst/>
              </a:rPr>
              <a:t>История кроссвордов.</a:t>
            </a:r>
            <a:endParaRPr lang="ru-RU" dirty="0">
              <a:solidFill>
                <a:srgbClr val="9B258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214422"/>
            <a:ext cx="4929222" cy="5429288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ru-RU" sz="2200" b="1" dirty="0"/>
              <a:t>Самый большой кроссворд в мире был создан </a:t>
            </a:r>
            <a:r>
              <a:rPr lang="ru-RU" sz="2200" b="1" dirty="0" err="1"/>
              <a:t>Арой</a:t>
            </a:r>
            <a:r>
              <a:rPr lang="ru-RU" sz="2200" b="1" dirty="0"/>
              <a:t> Ованесяном из Еревана. </a:t>
            </a:r>
            <a:endParaRPr lang="ru-RU" sz="2200" b="1" dirty="0" smtClean="0"/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ru-RU" sz="2200" b="1" dirty="0" smtClean="0"/>
              <a:t>Головоломка </a:t>
            </a:r>
            <a:r>
              <a:rPr lang="ru-RU" sz="2200" b="1" dirty="0"/>
              <a:t>имеет 2,3 метра в ширину</a:t>
            </a:r>
            <a:r>
              <a:rPr lang="ru-RU" sz="2200" b="1" dirty="0" smtClean="0"/>
              <a:t>, </a:t>
            </a:r>
            <a:r>
              <a:rPr lang="ru-RU" sz="2200" b="1" dirty="0"/>
              <a:t>2,45 метра в высоту, с размером клеток 5×5 мм</a:t>
            </a:r>
            <a:r>
              <a:rPr lang="ru-RU" sz="2200" b="1" dirty="0" smtClean="0"/>
              <a:t>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ru-RU" sz="2200" b="1" dirty="0" smtClean="0"/>
              <a:t>Количество </a:t>
            </a:r>
            <a:r>
              <a:rPr lang="ru-RU" sz="2200" b="1" dirty="0"/>
              <a:t>слов в кроссворде — 25 970</a:t>
            </a:r>
            <a:r>
              <a:rPr lang="ru-RU" sz="2200" b="1" dirty="0" smtClean="0"/>
              <a:t>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ru-RU" sz="2200" b="1" dirty="0" smtClean="0"/>
              <a:t>К</a:t>
            </a:r>
            <a:r>
              <a:rPr lang="ru-RU" sz="2200" b="1" dirty="0"/>
              <a:t> кроссворду прилагается словарик из 150 страниц с убористым текстом в три колонки, содержащим предельно короткие определения к </a:t>
            </a:r>
            <a:r>
              <a:rPr lang="ru-RU" sz="2200" b="1" dirty="0" smtClean="0"/>
              <a:t>словам.</a:t>
            </a:r>
            <a:endParaRPr lang="ru-RU" sz="2200" b="1" dirty="0"/>
          </a:p>
        </p:txBody>
      </p:sp>
      <p:pic>
        <p:nvPicPr>
          <p:cNvPr id="33794" name="Picture 2" descr="http://s4.pic4you.ru/y2014/08-13/12216/454394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714356"/>
            <a:ext cx="3418771" cy="5643602"/>
          </a:xfrm>
          <a:prstGeom prst="rect">
            <a:avLst/>
          </a:prstGeom>
          <a:noFill/>
        </p:spPr>
      </p:pic>
      <p:pic>
        <p:nvPicPr>
          <p:cNvPr id="33796" name="Picture 4" descr="http://media.nn.ru/data/ufiles/1/8/67/83/8678315.57.jpg"/>
          <p:cNvPicPr>
            <a:picLocks noChangeAspect="1" noChangeArrowheads="1"/>
          </p:cNvPicPr>
          <p:nvPr/>
        </p:nvPicPr>
        <p:blipFill>
          <a:blip r:embed="rId3" cstate="print"/>
          <a:srcRect l="12188" t="8824" r="7187" b="13235"/>
          <a:stretch>
            <a:fillRect/>
          </a:stretch>
        </p:blipFill>
        <p:spPr bwMode="auto">
          <a:xfrm>
            <a:off x="5214942" y="1785926"/>
            <a:ext cx="985305" cy="12144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4005746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4876" y="1643050"/>
            <a:ext cx="4026274" cy="381642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3600" dirty="0"/>
              <a:t>Первый русский кроссворд был опубликован в 1924 </a:t>
            </a:r>
            <a:r>
              <a:rPr lang="ru-RU" sz="3600" dirty="0" smtClean="0"/>
              <a:t>году.</a:t>
            </a:r>
          </a:p>
          <a:p>
            <a:pPr algn="just"/>
            <a:endParaRPr lang="ru-RU" sz="3600" dirty="0"/>
          </a:p>
          <a:p>
            <a:pPr algn="just"/>
            <a:r>
              <a:rPr lang="ru-RU" sz="3600" dirty="0"/>
              <a:t>С 1993 года в нашей стране издаются специальные справочники эрудита по решению </a:t>
            </a:r>
            <a:r>
              <a:rPr lang="ru-RU" sz="3600" dirty="0" smtClean="0"/>
              <a:t>кроссвордов.</a:t>
            </a:r>
            <a:endParaRPr lang="ru-RU" sz="3600" dirty="0"/>
          </a:p>
        </p:txBody>
      </p:sp>
      <p:pic>
        <p:nvPicPr>
          <p:cNvPr id="32772" name="Picture 4" descr="http://kotlaslib.aonb.ru/foto/obz/history/title-matematika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1" y="1500174"/>
            <a:ext cx="3302149" cy="507209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172343"/>
          </a:xfrm>
        </p:spPr>
        <p:txBody>
          <a:bodyPr>
            <a:normAutofit fontScale="90000"/>
          </a:bodyPr>
          <a:lstStyle/>
          <a:p>
            <a:r>
              <a:rPr lang="ru-RU" sz="5300" dirty="0">
                <a:solidFill>
                  <a:srgbClr val="9B2582"/>
                </a:solidFill>
                <a:effectLst/>
              </a:rPr>
              <a:t>История кроссвордов</a:t>
            </a:r>
            <a:r>
              <a:rPr lang="ru-RU" dirty="0">
                <a:solidFill>
                  <a:srgbClr val="9B2582"/>
                </a:solidFill>
                <a:effectLst/>
              </a:rPr>
              <a:t>.</a:t>
            </a:r>
            <a:br>
              <a:rPr lang="ru-RU" dirty="0">
                <a:solidFill>
                  <a:srgbClr val="9B2582"/>
                </a:solidFill>
                <a:effectLst/>
              </a:rPr>
            </a:br>
            <a:endParaRPr lang="ru-RU" dirty="0">
              <a:solidFill>
                <a:srgbClr val="9B25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087929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9B2582"/>
                </a:solidFill>
                <a:effectLst/>
              </a:rPr>
              <a:t>Разновидности кроссвордов.</a:t>
            </a:r>
            <a:br>
              <a:rPr lang="ru-RU" dirty="0">
                <a:solidFill>
                  <a:srgbClr val="9B2582"/>
                </a:solidFill>
                <a:effectLst/>
              </a:rPr>
            </a:br>
            <a:endParaRPr lang="ru-RU" dirty="0">
              <a:solidFill>
                <a:srgbClr val="9B2582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109728" indent="0" algn="ctr">
              <a:buNone/>
            </a:pPr>
            <a:r>
              <a:rPr lang="ru-RU" sz="3800" b="1" u="sng" dirty="0">
                <a:solidFill>
                  <a:srgbClr val="002060"/>
                </a:solidFill>
              </a:rPr>
              <a:t>Американский кроссворд.</a:t>
            </a:r>
            <a:endParaRPr lang="ru-RU" sz="3800" b="1" dirty="0">
              <a:solidFill>
                <a:srgbClr val="002060"/>
              </a:solidFill>
            </a:endParaRPr>
          </a:p>
          <a:p>
            <a:pPr marL="4038600" indent="0">
              <a:buNone/>
            </a:pPr>
            <a:r>
              <a:rPr lang="ru-RU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американском варианте кроссворда все клетки должны находиться на пересечении </a:t>
            </a: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слов. Составители </a:t>
            </a:r>
            <a:r>
              <a:rPr lang="ru-RU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этих кроссвордов </a:t>
            </a: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используют </a:t>
            </a:r>
            <a:r>
              <a:rPr lang="ru-RU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качестве загаданных слов </a:t>
            </a: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аббревиатуры, разговорные или иноязычные слова.</a:t>
            </a: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 descr="https://upload.wikimedia.org/wikipedia/commons/8/86/American_crossword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66" y="1916832"/>
            <a:ext cx="3677796" cy="3384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46" name="Picture 2" descr="https://im3-tub-ru.yandex.net/i?id=5f24d270506681f713b1023f036ce3dd&amp;n=33&amp;h=190&amp;w=2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785794"/>
            <a:ext cx="1571604" cy="11756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855890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868362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9B2582"/>
                </a:solidFill>
                <a:effectLst/>
              </a:rPr>
              <a:t>Разновидности кроссвордов.</a:t>
            </a:r>
            <a:br>
              <a:rPr lang="ru-RU" dirty="0">
                <a:solidFill>
                  <a:srgbClr val="9B2582"/>
                </a:solidFill>
                <a:effectLst/>
              </a:rPr>
            </a:br>
            <a:endParaRPr lang="ru-RU" dirty="0">
              <a:solidFill>
                <a:srgbClr val="9B2582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85720" y="1428750"/>
            <a:ext cx="8401080" cy="485777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u="sng" dirty="0" smtClean="0">
                <a:solidFill>
                  <a:srgbClr val="002060"/>
                </a:solidFill>
              </a:rPr>
              <a:t>Японский </a:t>
            </a:r>
            <a:r>
              <a:rPr lang="ru-RU" b="1" u="sng" dirty="0">
                <a:solidFill>
                  <a:srgbClr val="002060"/>
                </a:solidFill>
              </a:rPr>
              <a:t>кроссворд</a:t>
            </a:r>
            <a:endParaRPr lang="ru-RU" dirty="0">
              <a:solidFill>
                <a:srgbClr val="002060"/>
              </a:solidFill>
            </a:endParaRPr>
          </a:p>
          <a:p>
            <a:pPr marL="4038600" indent="0">
              <a:buNone/>
            </a:pPr>
            <a:r>
              <a:rPr lang="ru-RU" dirty="0">
                <a:solidFill>
                  <a:srgbClr val="002060"/>
                </a:solidFill>
              </a:rPr>
              <a:t>В </a:t>
            </a:r>
            <a:r>
              <a:rPr lang="ru-RU" b="1" dirty="0">
                <a:solidFill>
                  <a:srgbClr val="002060"/>
                </a:solidFill>
              </a:rPr>
              <a:t>японском варианте </a:t>
            </a:r>
            <a:r>
              <a:rPr lang="ru-RU" dirty="0">
                <a:solidFill>
                  <a:srgbClr val="002060"/>
                </a:solidFill>
              </a:rPr>
              <a:t>кроссворда черные клетки не должны соприкасаться сторонами </a:t>
            </a:r>
            <a:r>
              <a:rPr lang="ru-RU" dirty="0" smtClean="0">
                <a:solidFill>
                  <a:srgbClr val="002060"/>
                </a:solidFill>
              </a:rPr>
              <a:t>и </a:t>
            </a:r>
            <a:r>
              <a:rPr lang="ru-RU" dirty="0">
                <a:solidFill>
                  <a:srgbClr val="002060"/>
                </a:solidFill>
              </a:rPr>
              <a:t>угловые клетки сетки должны быть белыми (так что сетка обязательно остается строгим прямоугольником). </a:t>
            </a:r>
          </a:p>
        </p:txBody>
      </p:sp>
      <p:pic>
        <p:nvPicPr>
          <p:cNvPr id="5" name="Рисунок 4" descr="https://upload.wikimedia.org/wikipedia/commons/thumb/1/17/CrosswordJPN.svg/330px-CrosswordJPN.svg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76872"/>
            <a:ext cx="3312368" cy="3528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24" name="Picture 4" descr="http://markusjmcduffin.tripod.com/j0290702%5b1%5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714356"/>
            <a:ext cx="2643174" cy="1532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9286502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 animBg="1"/>
    </p:bldLst>
  </p:timing>
</p:sld>
</file>

<file path=ppt/theme/theme1.xml><?xml version="1.0" encoding="utf-8"?>
<a:theme xmlns:a="http://schemas.openxmlformats.org/drawingml/2006/main" name="Презентация МАТЕМ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МАТЕМАТИКА</Template>
  <TotalTime>226</TotalTime>
  <Words>715</Words>
  <Application>Microsoft Office PowerPoint</Application>
  <PresentationFormat>Экран (4:3)</PresentationFormat>
  <Paragraphs>108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9" baseType="lpstr">
      <vt:lpstr>Arial</vt:lpstr>
      <vt:lpstr>Calibri</vt:lpstr>
      <vt:lpstr>Презентация МАТЕМ</vt:lpstr>
      <vt:lpstr>Презентация по теме: математический кроссворд</vt:lpstr>
      <vt:lpstr>МАТЕМАТИЧЕСКИЙ КРОССВОРД</vt:lpstr>
      <vt:lpstr>Цель: Расширить словарный запас математическими терминами</vt:lpstr>
      <vt:lpstr>Кроссворд (англ. Crossword — пересечение слов)  головоломка, представляющая собой переплетение рядов клеточек, которые заполняются словами по заданным значениям.</vt:lpstr>
      <vt:lpstr>История кроссвордов. </vt:lpstr>
      <vt:lpstr>История кроссвордов.</vt:lpstr>
      <vt:lpstr>История кроссвордов. </vt:lpstr>
      <vt:lpstr>Разновидности кроссвордов. </vt:lpstr>
      <vt:lpstr>Разновидности кроссвордов. </vt:lpstr>
      <vt:lpstr>Разновидности кроссвордов. </vt:lpstr>
      <vt:lpstr>Разновидности кроссвордов. </vt:lpstr>
      <vt:lpstr>Разновидности кроссвордов. </vt:lpstr>
      <vt:lpstr>Разновидности кроссвордов. </vt:lpstr>
      <vt:lpstr>Этапы составления кроссворда</vt:lpstr>
      <vt:lpstr>Мой кроссворд</vt:lpstr>
      <vt:lpstr>Мой кроссворд</vt:lpstr>
      <vt:lpstr>Мой кроссворд</vt:lpstr>
      <vt:lpstr>Мой кроссворд</vt:lpstr>
      <vt:lpstr>Мой кроссворд</vt:lpstr>
      <vt:lpstr>Мой кроссворд</vt:lpstr>
      <vt:lpstr>Кроссворды одноклассников</vt:lpstr>
      <vt:lpstr>Кроссворды одноклассников</vt:lpstr>
      <vt:lpstr>Кроссворды одноклассников</vt:lpstr>
      <vt:lpstr>Кроссворды одноклассников</vt:lpstr>
      <vt:lpstr>Кроссворды одноклассников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МАТЕМАТИЧЕСКИЙ КРОССВОРД</dc:title>
  <dc:creator>User</dc:creator>
  <cp:lastModifiedBy>Учитель</cp:lastModifiedBy>
  <cp:revision>29</cp:revision>
  <dcterms:created xsi:type="dcterms:W3CDTF">2015-05-28T04:49:43Z</dcterms:created>
  <dcterms:modified xsi:type="dcterms:W3CDTF">2021-02-13T09:27:18Z</dcterms:modified>
</cp:coreProperties>
</file>