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9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47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236F-1DBC-4B0B-A505-7671FB878F9F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B0D60-30A2-4F05-B67F-45E091115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F992D-C43A-41C3-BC64-292DC050F728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055BC-EA25-4D00-AE69-FAD452FF1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17DBA-F2F9-490F-AC72-8A979F928583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3ED64-DDEC-4821-B6F1-AB3398B5C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49015-BFA0-485B-9704-C2657B03ECF7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E8CA-293B-466C-A7AC-AF7A8D6FB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BB66E-8B93-46D5-9DA7-02C1FE5E637D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D9C36-4AFE-47FE-B712-8F1AB5E32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1E1D1-C8D9-4DE8-BECE-E34F25B6C5E4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5A95-6DE6-4964-AAAA-0FB0234A5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8AA46-2691-4A80-BAEE-325F9FA7F418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92CF-EBE2-4681-88D0-EFBCE4B7E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E558E-0F18-4A75-A1BE-32F76FDEBD5A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C1F24-B548-4C5D-813C-117B59D3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D418-1ADF-4799-B1A3-A852E664C74A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58EBF-F3CF-4056-B9FC-E9B013F0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CC2E-F268-4A9F-9F2D-B8B2B2B85510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6D3A-B080-485A-A1A5-CCA3AAA86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D0F1-B0F4-4715-BE11-38EA994CB2EF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719B5-B8A3-4145-9E9E-607995B3C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7A5DDC-5363-44AF-9CA0-96281887C3AE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19A8C5-E98A-469A-B640-56086BE0F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0%D1%85%D0%B8%D0%BC%D0%B5%D0%B4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ru.wikipedia.org/wiki/262_%D0%B4%D0%BE_%D0%BD._%D1%8D." TargetMode="External"/><Relationship Id="rId7" Type="http://schemas.openxmlformats.org/officeDocument/2006/relationships/hyperlink" Target="http://ru.wikipedia.org/wiki/%D0%95%D0%B2%D0%BA%D0%BB%D0%B8%D0%B4" TargetMode="External"/><Relationship Id="rId12" Type="http://schemas.openxmlformats.org/officeDocument/2006/relationships/hyperlink" Target="http://ru.wikipedia.org/wiki/%D0%93%D0%B8%D0%BF%D0%B5%D1%80%D0%B1%D0%BE%D0%BB%D0%B0_%28%D0%BC%D0%B0%D1%82%D0%B5%D0%BC%D0%B0%D1%82%D0%B8%D0%BA%D0%B0%2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0%D1%82%D0%B5%D0%BC%D0%B0%D1%82%D0%B8%D0%BA" TargetMode="External"/><Relationship Id="rId11" Type="http://schemas.openxmlformats.org/officeDocument/2006/relationships/hyperlink" Target="http://ru.wikipedia.org/wiki/%D0%9F%D0%B0%D1%80%D0%B0%D0%B1%D0%BE%D0%BB%D0%B0" TargetMode="External"/><Relationship Id="rId5" Type="http://schemas.openxmlformats.org/officeDocument/2006/relationships/hyperlink" Target="http://ru.wikipedia.org/wiki/%D0%9C%D0%B0%D1%82%D0%B5%D0%BC%D0%B0%D1%82%D0%B8%D0%BA%D0%B0_%D0%B2_%D0%94%D1%80%D0%B5%D0%B2%D0%BD%D0%B5%D0%B9_%D0%93%D1%80%D0%B5%D1%86%D0%B8%D0%B8" TargetMode="External"/><Relationship Id="rId10" Type="http://schemas.openxmlformats.org/officeDocument/2006/relationships/hyperlink" Target="http://ru.wikipedia.org/wiki/%D0%AD%D0%BB%D0%BB%D0%B8%D0%BF%D1%81" TargetMode="External"/><Relationship Id="rId4" Type="http://schemas.openxmlformats.org/officeDocument/2006/relationships/hyperlink" Target="http://ru.wikipedia.org/wiki/190_%D0%B4%D0%BE_%D0%BD._%D1%8D." TargetMode="External"/><Relationship Id="rId9" Type="http://schemas.openxmlformats.org/officeDocument/2006/relationships/hyperlink" Target="http://ru.wikipedia.org/wiki/III_%D0%B2%D0%B5%D0%BA_%D0%B4%D0%BE_%D0%BD._%D1%8D.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50875"/>
            <a:ext cx="4381500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876800" y="0"/>
            <a:ext cx="7315200" cy="721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Аполлоний Пергский (</a:t>
            </a:r>
            <a:r>
              <a:rPr lang="ru-RU" sz="2400" b="1" u="sng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tooltip="262 до н. э."/>
              </a:rPr>
              <a:t>262 до н. э.</a:t>
            </a: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—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tooltip="190 до н. э."/>
              </a:rPr>
              <a:t>190 до н. э.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 —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tooltip="Математика в Древней Греции"/>
              </a:rPr>
              <a:t>древнегреческий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6" tooltip="Математик"/>
              </a:rPr>
              <a:t>математик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один из трёх (наряду с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7" tooltip="Евклид"/>
              </a:rPr>
              <a:t>Евклидом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8" tooltip="Архимед"/>
              </a:rPr>
              <a:t>Архимедом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великих геометров античности, живших в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9" tooltip="III век до н. э."/>
              </a:rPr>
              <a:t>III веке до н. э.</a:t>
            </a: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Аполлоний прославился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монографией </a:t>
            </a: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«Конические сечения»,</a:t>
            </a: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которой дал содержательную общую теорию </a:t>
            </a:r>
          </a:p>
          <a:p>
            <a:pPr algn="ctr"/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10" tooltip="Эллипс"/>
              </a:rPr>
              <a:t>эллипса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11" tooltip="Парабола"/>
              </a:rPr>
              <a:t>параболы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12" tooltip="Гипербола (математика)"/>
              </a:rPr>
              <a:t>гиперболы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Именно Аполлоний предложил общепринятые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названия этих кривых; до него их называли просто «сечениями конуса».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«Парабола» означает приложение или притча.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Долгое время так называли линию среза конуса, пока не появилась квадратичная функция.</a:t>
            </a:r>
          </a:p>
          <a:p>
            <a:pPr>
              <a:spcBef>
                <a:spcPct val="50000"/>
              </a:spcBef>
              <a:buFontTx/>
              <a:buBlip>
                <a:blip r:embed="rId13"/>
              </a:buBlip>
            </a:pP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325" y="644525"/>
            <a:ext cx="4794250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6075" y="727075"/>
            <a:ext cx="4594225" cy="559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96863"/>
            <a:ext cx="5316538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2025" y="282575"/>
            <a:ext cx="4116388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535738" y="4437063"/>
            <a:ext cx="5656262" cy="202565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smtClean="0">
                <a:solidFill>
                  <a:schemeClr val="bg1"/>
                </a:solidFill>
              </a:rPr>
              <a:t>Параболический циркуль. Рисунок Леонардо да Винчи. Около 1500 года.</a:t>
            </a:r>
            <a:r>
              <a:rPr lang="ru-RU" sz="4000" smtClean="0">
                <a:solidFill>
                  <a:schemeClr val="bg1"/>
                </a:solidFill>
              </a:rPr>
              <a:t/>
            </a:r>
            <a:br>
              <a:rPr lang="ru-RU" sz="4000" smtClean="0">
                <a:solidFill>
                  <a:schemeClr val="bg1"/>
                </a:solidFill>
              </a:rPr>
            </a:br>
            <a:endParaRPr lang="ru-RU" sz="4000" smtClean="0">
              <a:solidFill>
                <a:schemeClr val="bg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320675" y="4032250"/>
            <a:ext cx="5697538" cy="2328863"/>
          </a:xfrm>
        </p:spPr>
        <p:txBody>
          <a:bodyPr>
            <a:normAutofit/>
          </a:bodyPr>
          <a:lstStyle/>
          <a:p>
            <a:pPr algn="ctr"/>
            <a:r>
              <a:rPr lang="ru-RU" b="1" i="1" smtClean="0">
                <a:solidFill>
                  <a:schemeClr val="bg1"/>
                </a:solidFill>
              </a:rPr>
              <a:t>Пушки с разрывными ядрами. Рисунок Леонардо да Винчи. 1490 год. На нём видны и траектории снарядов (семейство кривых, близких к параболе), и угол наклона ствола пушки.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6200" y="427038"/>
            <a:ext cx="7359650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chemeClr val="bg1"/>
                </a:solidFill>
              </a:rPr>
              <a:t>Параболы в жизни и архитектуре</a:t>
            </a:r>
          </a:p>
        </p:txBody>
      </p:sp>
      <p:pic>
        <p:nvPicPr>
          <p:cNvPr id="1638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90688"/>
            <a:ext cx="35496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3938" y="1690688"/>
            <a:ext cx="6232525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25" y="946150"/>
            <a:ext cx="573405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4788" y="1006475"/>
            <a:ext cx="3221037" cy="43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116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Arial</vt:lpstr>
      <vt:lpstr>Calibri Light</vt:lpstr>
      <vt:lpstr>office theme</vt:lpstr>
      <vt:lpstr>Слайд 1</vt:lpstr>
      <vt:lpstr>Слайд 2</vt:lpstr>
      <vt:lpstr>Параболический циркуль. Рисунок Леонардо да Винчи. Около 1500 года. </vt:lpstr>
      <vt:lpstr>Слайд 4</vt:lpstr>
      <vt:lpstr>Параболы в жизни и архитектуре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viktor byrzoj</dc:creator>
  <cp:lastModifiedBy>Paradise</cp:lastModifiedBy>
  <cp:revision>4</cp:revision>
  <dcterms:created xsi:type="dcterms:W3CDTF">2014-10-14T16:37:37Z</dcterms:created>
  <dcterms:modified xsi:type="dcterms:W3CDTF">2014-10-15T16:18:52Z</dcterms:modified>
</cp:coreProperties>
</file>