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b="1" i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b="1" i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b="1" i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b="1" i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b="1" i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00"/>
    <a:srgbClr val="99FFCC"/>
    <a:srgbClr val="66FFFF"/>
    <a:srgbClr val="0099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21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21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30692A-6F65-45F8-806A-8B557C4EF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252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80075-15C9-4613-8074-99C1BFE924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454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DEC98-A2E9-4A9A-AEA0-3F507B56C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44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5FAD7-A101-45EB-BB43-A56A922D5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4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3140F-A251-47B7-B250-079B0CA5B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30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5C226-9BF8-4F0D-9185-64ABE834F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53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6AEF4-E2C2-4E9A-B4A9-EE5B6F43E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01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9B338-3FEA-4777-876E-4BE2FDBBB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11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9AE00-4009-4C33-B70B-2EA53CB47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8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D1E39-B7A1-4391-B1E7-96058DE50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516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C444-0A78-4EC0-B153-4E15E8F64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93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18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9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i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9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9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8FAB6DD-E772-4A98-8D40-0952D0589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image" Target="../media/image20.jpeg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WordArt 28"/>
          <p:cNvSpPr>
            <a:spLocks noChangeArrowheads="1" noChangeShapeType="1" noTextEdit="1"/>
          </p:cNvSpPr>
          <p:nvPr/>
        </p:nvSpPr>
        <p:spPr bwMode="auto">
          <a:xfrm>
            <a:off x="827088" y="2276475"/>
            <a:ext cx="7704137" cy="158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48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Начинаем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-973138" y="765175"/>
            <a:ext cx="7991476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8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график</a:t>
            </a:r>
          </a:p>
        </p:txBody>
      </p:sp>
      <p:graphicFrame>
        <p:nvGraphicFramePr>
          <p:cNvPr id="4099" name="Object 5"/>
          <p:cNvGraphicFramePr>
            <a:graphicFrameLocks noChangeAspect="1"/>
          </p:cNvGraphicFramePr>
          <p:nvPr/>
        </p:nvGraphicFramePr>
        <p:xfrm>
          <a:off x="4514850" y="3213100"/>
          <a:ext cx="1143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Формула" r:id="rId3" imgW="114250" imgH="431613" progId="Equation.3">
                  <p:embed/>
                </p:oleObj>
              </mc:Choice>
              <mc:Fallback>
                <p:oleObj name="Формула" r:id="rId3" imgW="114250" imgH="43161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213100"/>
                        <a:ext cx="1143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132138" y="2636838"/>
            <a:ext cx="56165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8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парабола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11188" y="4581525"/>
            <a:ext cx="61928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8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функция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051050" y="549275"/>
            <a:ext cx="7777163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Парабола – </a:t>
            </a:r>
            <a:endParaRPr lang="en-US" sz="6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график квадратичной функции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1621971" y="908720"/>
            <a:ext cx="0" cy="4680000"/>
          </a:xfrm>
          <a:prstGeom prst="line">
            <a:avLst/>
          </a:prstGeom>
          <a:ln>
            <a:headEnd type="stealth" w="lg" len="lg"/>
            <a:tailEnd type="none" w="lg" len="lg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 bwMode="auto">
          <a:xfrm rot="16200000">
            <a:off x="1643739" y="3273183"/>
            <a:ext cx="0" cy="2558962"/>
          </a:xfrm>
          <a:prstGeom prst="line">
            <a:avLst/>
          </a:prstGeom>
          <a:ln>
            <a:headEnd type="none" w="med" len="med"/>
            <a:tailEnd type="stealth" w="lg" len="lg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Полилиния 3"/>
          <p:cNvSpPr/>
          <p:nvPr/>
        </p:nvSpPr>
        <p:spPr bwMode="auto">
          <a:xfrm>
            <a:off x="478972" y="1878955"/>
            <a:ext cx="2285999" cy="2670274"/>
          </a:xfrm>
          <a:custGeom>
            <a:avLst/>
            <a:gdLst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5999" h="2427522">
                <a:moveTo>
                  <a:pt x="0" y="21771"/>
                </a:moveTo>
                <a:cubicBezTo>
                  <a:pt x="214085" y="1246414"/>
                  <a:pt x="740228" y="2431142"/>
                  <a:pt x="1121228" y="2427514"/>
                </a:cubicBezTo>
                <a:cubicBezTo>
                  <a:pt x="1502228" y="2423886"/>
                  <a:pt x="2071914" y="1083128"/>
                  <a:pt x="2285999" y="0"/>
                </a:cubicBezTo>
              </a:path>
            </a:pathLst>
          </a:custGeom>
          <a:ln>
            <a:solidFill>
              <a:schemeClr val="tx2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4607" y="4417948"/>
            <a:ext cx="601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946415" y="692696"/>
            <a:ext cx="601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090431" y="4581128"/>
            <a:ext cx="601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0" dirty="0"/>
              <a:t>0</a:t>
            </a:r>
            <a:endParaRPr lang="ru-RU" sz="2800" i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4" grpId="0" animBg="1"/>
      <p:bldP spid="9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763713" y="765175"/>
            <a:ext cx="5832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229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0031376"/>
              </p:ext>
            </p:extLst>
          </p:nvPr>
        </p:nvGraphicFramePr>
        <p:xfrm>
          <a:off x="3297982" y="188640"/>
          <a:ext cx="2570162" cy="121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Формула" r:id="rId3" imgW="482391" imgH="228501" progId="Equation.3">
                  <p:embed/>
                </p:oleObj>
              </mc:Choice>
              <mc:Fallback>
                <p:oleObj name="Формула" r:id="rId3" imgW="482391" imgH="228501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7982" y="188640"/>
                        <a:ext cx="2570162" cy="121761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4906705"/>
              </p:ext>
            </p:extLst>
          </p:nvPr>
        </p:nvGraphicFramePr>
        <p:xfrm>
          <a:off x="179512" y="2781299"/>
          <a:ext cx="4530638" cy="121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Формула" r:id="rId5" imgW="850900" imgH="228600" progId="Equation.3">
                  <p:embed/>
                </p:oleObj>
              </mc:Choice>
              <mc:Fallback>
                <p:oleObj name="Формула" r:id="rId5" imgW="85090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781299"/>
                        <a:ext cx="4530638" cy="12168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935558"/>
              </p:ext>
            </p:extLst>
          </p:nvPr>
        </p:nvGraphicFramePr>
        <p:xfrm>
          <a:off x="5148064" y="2781299"/>
          <a:ext cx="3782777" cy="121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Формула" r:id="rId7" imgW="711200" imgH="228600" progId="Equation.3">
                  <p:embed/>
                </p:oleObj>
              </mc:Choice>
              <mc:Fallback>
                <p:oleObj name="Формула" r:id="rId7" imgW="7112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781299"/>
                        <a:ext cx="3782777" cy="12168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1" name="AutoShape 13"/>
          <p:cNvSpPr>
            <a:spLocks noChangeArrowheads="1"/>
          </p:cNvSpPr>
          <p:nvPr/>
        </p:nvSpPr>
        <p:spPr bwMode="auto">
          <a:xfrm rot="2518403">
            <a:off x="2770786" y="1306850"/>
            <a:ext cx="485775" cy="1690687"/>
          </a:xfrm>
          <a:prstGeom prst="downArrow">
            <a:avLst>
              <a:gd name="adj1" fmla="val 50000"/>
              <a:gd name="adj2" fmla="val 8701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auto">
          <a:xfrm rot="18092318">
            <a:off x="3183601" y="3722748"/>
            <a:ext cx="485775" cy="2052000"/>
          </a:xfrm>
          <a:prstGeom prst="downArrow">
            <a:avLst>
              <a:gd name="adj1" fmla="val 50000"/>
              <a:gd name="adj2" fmla="val 832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30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895917"/>
              </p:ext>
            </p:extLst>
          </p:nvPr>
        </p:nvGraphicFramePr>
        <p:xfrm>
          <a:off x="1702566" y="5452560"/>
          <a:ext cx="5747438" cy="121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Формула" r:id="rId9" imgW="1079500" imgH="228600" progId="Equation.3">
                  <p:embed/>
                </p:oleObj>
              </mc:Choice>
              <mc:Fallback>
                <p:oleObj name="Формула" r:id="rId9" imgW="107950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2566" y="5452560"/>
                        <a:ext cx="5747438" cy="12168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AutoShape 13"/>
          <p:cNvSpPr>
            <a:spLocks noChangeArrowheads="1"/>
          </p:cNvSpPr>
          <p:nvPr/>
        </p:nvSpPr>
        <p:spPr bwMode="auto">
          <a:xfrm rot="18718403">
            <a:off x="6062594" y="1204712"/>
            <a:ext cx="485775" cy="1867012"/>
          </a:xfrm>
          <a:prstGeom prst="downArrow">
            <a:avLst>
              <a:gd name="adj1" fmla="val 50000"/>
              <a:gd name="adj2" fmla="val 8701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 rot="3617326">
            <a:off x="5649693" y="3552257"/>
            <a:ext cx="485775" cy="2311372"/>
          </a:xfrm>
          <a:prstGeom prst="downArrow">
            <a:avLst>
              <a:gd name="adj1" fmla="val 50000"/>
              <a:gd name="adj2" fmla="val 832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 animBg="1"/>
      <p:bldP spid="12304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66" name="Group 54"/>
          <p:cNvGraphicFramePr>
            <a:graphicFrameLocks noGrp="1"/>
          </p:cNvGraphicFramePr>
          <p:nvPr/>
        </p:nvGraphicFramePr>
        <p:xfrm>
          <a:off x="468313" y="549275"/>
          <a:ext cx="8135937" cy="5903914"/>
        </p:xfrm>
        <a:graphic>
          <a:graphicData uri="http://schemas.openxmlformats.org/drawingml/2006/table">
            <a:tbl>
              <a:tblPr/>
              <a:tblGrid>
                <a:gridCol w="3167062"/>
                <a:gridCol w="2232025"/>
                <a:gridCol w="2736850"/>
              </a:tblGrid>
              <a:tr h="984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Функция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Направление ветвей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Вершина параболы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4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5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152817"/>
              </p:ext>
            </p:extLst>
          </p:nvPr>
        </p:nvGraphicFramePr>
        <p:xfrm>
          <a:off x="590294" y="1650041"/>
          <a:ext cx="2937600" cy="752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0" name="Формула" r:id="rId3" imgW="495085" imgH="228501" progId="Equation.3">
                  <p:embed/>
                </p:oleObj>
              </mc:Choice>
              <mc:Fallback>
                <p:oleObj name="Формула" r:id="rId3" imgW="495085" imgH="228501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294" y="1650041"/>
                        <a:ext cx="2937600" cy="752229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54" name="AutoShape 42"/>
          <p:cNvSpPr>
            <a:spLocks noChangeArrowheads="1"/>
          </p:cNvSpPr>
          <p:nvPr/>
        </p:nvSpPr>
        <p:spPr bwMode="auto">
          <a:xfrm>
            <a:off x="4654071" y="1618142"/>
            <a:ext cx="269875" cy="792163"/>
          </a:xfrm>
          <a:prstGeom prst="upArrow">
            <a:avLst>
              <a:gd name="adj1" fmla="val 50000"/>
              <a:gd name="adj2" fmla="val 733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56" name="Text Box 44"/>
          <p:cNvSpPr txBox="1">
            <a:spLocks noChangeArrowheads="1"/>
          </p:cNvSpPr>
          <p:nvPr/>
        </p:nvSpPr>
        <p:spPr bwMode="auto">
          <a:xfrm>
            <a:off x="6443488" y="1707530"/>
            <a:ext cx="15128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(0;0)</a:t>
            </a:r>
          </a:p>
        </p:txBody>
      </p:sp>
      <p:graphicFrame>
        <p:nvGraphicFramePr>
          <p:cNvPr id="13357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290079"/>
              </p:ext>
            </p:extLst>
          </p:nvPr>
        </p:nvGraphicFramePr>
        <p:xfrm>
          <a:off x="590400" y="2636838"/>
          <a:ext cx="2936584" cy="75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1" name="Формула" r:id="rId5" imgW="888840" imgH="228600" progId="Equation.3">
                  <p:embed/>
                </p:oleObj>
              </mc:Choice>
              <mc:Fallback>
                <p:oleObj name="Формула" r:id="rId5" imgW="888840" imgH="2286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400" y="2636838"/>
                        <a:ext cx="2936584" cy="7560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59" name="Text Box 47"/>
          <p:cNvSpPr txBox="1">
            <a:spLocks noChangeArrowheads="1"/>
          </p:cNvSpPr>
          <p:nvPr/>
        </p:nvSpPr>
        <p:spPr bwMode="auto">
          <a:xfrm>
            <a:off x="6433030" y="2715642"/>
            <a:ext cx="15541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(-3;0)</a:t>
            </a:r>
          </a:p>
        </p:txBody>
      </p:sp>
      <p:graphicFrame>
        <p:nvGraphicFramePr>
          <p:cNvPr id="13360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245756"/>
              </p:ext>
            </p:extLst>
          </p:nvPr>
        </p:nvGraphicFramePr>
        <p:xfrm>
          <a:off x="571451" y="3645024"/>
          <a:ext cx="2952328" cy="75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2" name="Формула" r:id="rId7" imgW="825480" imgH="228600" progId="Equation.3">
                  <p:embed/>
                </p:oleObj>
              </mc:Choice>
              <mc:Fallback>
                <p:oleObj name="Формула" r:id="rId7" imgW="825480" imgH="22860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51" y="3645024"/>
                        <a:ext cx="2952328" cy="7560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61" name="AutoShape 49"/>
          <p:cNvSpPr>
            <a:spLocks noChangeArrowheads="1"/>
          </p:cNvSpPr>
          <p:nvPr/>
        </p:nvSpPr>
        <p:spPr bwMode="auto">
          <a:xfrm>
            <a:off x="4664704" y="3605362"/>
            <a:ext cx="269875" cy="792162"/>
          </a:xfrm>
          <a:prstGeom prst="upArrow">
            <a:avLst>
              <a:gd name="adj1" fmla="val 50000"/>
              <a:gd name="adj2" fmla="val 733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62" name="Text Box 50"/>
          <p:cNvSpPr txBox="1">
            <a:spLocks noChangeArrowheads="1"/>
          </p:cNvSpPr>
          <p:nvPr/>
        </p:nvSpPr>
        <p:spPr bwMode="auto">
          <a:xfrm>
            <a:off x="6382858" y="3666166"/>
            <a:ext cx="1657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(0;4)</a:t>
            </a:r>
          </a:p>
        </p:txBody>
      </p:sp>
      <p:graphicFrame>
        <p:nvGraphicFramePr>
          <p:cNvPr id="13363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099601"/>
              </p:ext>
            </p:extLst>
          </p:nvPr>
        </p:nvGraphicFramePr>
        <p:xfrm>
          <a:off x="550185" y="4602394"/>
          <a:ext cx="3001765" cy="75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3" name="Формула" r:id="rId9" imgW="952200" imgH="228600" progId="Equation.3">
                  <p:embed/>
                </p:oleObj>
              </mc:Choice>
              <mc:Fallback>
                <p:oleObj name="Формула" r:id="rId9" imgW="952200" imgH="228600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185" y="4602394"/>
                        <a:ext cx="3001765" cy="7560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67" name="AutoShape 55"/>
          <p:cNvSpPr>
            <a:spLocks noChangeArrowheads="1"/>
          </p:cNvSpPr>
          <p:nvPr/>
        </p:nvSpPr>
        <p:spPr bwMode="auto">
          <a:xfrm>
            <a:off x="4664704" y="4560259"/>
            <a:ext cx="269875" cy="792163"/>
          </a:xfrm>
          <a:prstGeom prst="upArrow">
            <a:avLst>
              <a:gd name="adj1" fmla="val 50000"/>
              <a:gd name="adj2" fmla="val 733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68" name="Text Box 56"/>
          <p:cNvSpPr txBox="1">
            <a:spLocks noChangeArrowheads="1"/>
          </p:cNvSpPr>
          <p:nvPr/>
        </p:nvSpPr>
        <p:spPr bwMode="auto">
          <a:xfrm>
            <a:off x="6431624" y="4663596"/>
            <a:ext cx="15541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(-3;4)</a:t>
            </a:r>
          </a:p>
        </p:txBody>
      </p:sp>
      <p:graphicFrame>
        <p:nvGraphicFramePr>
          <p:cNvPr id="13369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7257500"/>
              </p:ext>
            </p:extLst>
          </p:nvPr>
        </p:nvGraphicFramePr>
        <p:xfrm>
          <a:off x="563563" y="5578954"/>
          <a:ext cx="2969311" cy="75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4" name="Формула" r:id="rId11" imgW="736560" imgH="228600" progId="Equation.3">
                  <p:embed/>
                </p:oleObj>
              </mc:Choice>
              <mc:Fallback>
                <p:oleObj name="Формула" r:id="rId11" imgW="736560" imgH="228600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63" y="5578954"/>
                        <a:ext cx="2969311" cy="7560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71" name="AutoShape 59"/>
          <p:cNvSpPr>
            <a:spLocks noChangeArrowheads="1"/>
          </p:cNvSpPr>
          <p:nvPr/>
        </p:nvSpPr>
        <p:spPr bwMode="auto">
          <a:xfrm>
            <a:off x="4664704" y="5537829"/>
            <a:ext cx="268287" cy="865187"/>
          </a:xfrm>
          <a:prstGeom prst="downArrow">
            <a:avLst>
              <a:gd name="adj1" fmla="val 50000"/>
              <a:gd name="adj2" fmla="val 806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72" name="Text Box 60"/>
          <p:cNvSpPr txBox="1">
            <a:spLocks noChangeArrowheads="1"/>
          </p:cNvSpPr>
          <p:nvPr/>
        </p:nvSpPr>
        <p:spPr bwMode="auto">
          <a:xfrm>
            <a:off x="6577591" y="5610854"/>
            <a:ext cx="12747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(0;0)</a:t>
            </a:r>
          </a:p>
        </p:txBody>
      </p:sp>
      <p:sp>
        <p:nvSpPr>
          <p:cNvPr id="49" name="AutoShape 59"/>
          <p:cNvSpPr>
            <a:spLocks noChangeArrowheads="1"/>
          </p:cNvSpPr>
          <p:nvPr/>
        </p:nvSpPr>
        <p:spPr bwMode="auto">
          <a:xfrm>
            <a:off x="4654071" y="2569385"/>
            <a:ext cx="268287" cy="865188"/>
          </a:xfrm>
          <a:prstGeom prst="downArrow">
            <a:avLst>
              <a:gd name="adj1" fmla="val 50000"/>
              <a:gd name="adj2" fmla="val 806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3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54" grpId="0" animBg="1"/>
      <p:bldP spid="13356" grpId="0"/>
      <p:bldP spid="13359" grpId="0"/>
      <p:bldP spid="13361" grpId="0" animBg="1"/>
      <p:bldP spid="13362" grpId="0"/>
      <p:bldP spid="13367" grpId="0" animBg="1"/>
      <p:bldP spid="13368" grpId="0"/>
      <p:bldP spid="13371" grpId="0" animBg="1"/>
      <p:bldP spid="13372" grpId="0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250825" y="3429000"/>
            <a:ext cx="3960813" cy="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2124075" y="333375"/>
            <a:ext cx="0" cy="5832475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40010" y="1412875"/>
            <a:ext cx="358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3950692" y="4677054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1169240" y="3858387"/>
            <a:ext cx="36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2267744" y="2074755"/>
            <a:ext cx="311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i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1350938" y="3501008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i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</a:t>
            </a:r>
            <a:r>
              <a:rPr lang="ru-RU" sz="2000" i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2979614" y="3546814"/>
            <a:ext cx="311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i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2227635" y="4354471"/>
            <a:ext cx="395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i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-2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4067175" y="3284538"/>
            <a:ext cx="36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124075" y="260350"/>
            <a:ext cx="35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y</a:t>
            </a: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4372" name="Group 36"/>
          <p:cNvGraphicFramePr>
            <a:graphicFrameLocks noGrp="1"/>
          </p:cNvGraphicFramePr>
          <p:nvPr/>
        </p:nvGraphicFramePr>
        <p:xfrm>
          <a:off x="4643438" y="620713"/>
          <a:ext cx="4295775" cy="5545138"/>
        </p:xfrm>
        <a:graphic>
          <a:graphicData uri="http://schemas.openxmlformats.org/drawingml/2006/table">
            <a:tbl>
              <a:tblPr/>
              <a:tblGrid>
                <a:gridCol w="936625"/>
                <a:gridCol w="3359150"/>
              </a:tblGrid>
              <a:tr h="184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A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C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373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903896"/>
              </p:ext>
            </p:extLst>
          </p:nvPr>
        </p:nvGraphicFramePr>
        <p:xfrm>
          <a:off x="5713892" y="2852936"/>
          <a:ext cx="3096000" cy="865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" name="Формула" r:id="rId3" imgW="939800" imgH="228600" progId="Equation.3">
                  <p:embed/>
                </p:oleObj>
              </mc:Choice>
              <mc:Fallback>
                <p:oleObj name="Формула" r:id="rId3" imgW="939800" imgH="22860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3892" y="2852936"/>
                        <a:ext cx="3096000" cy="86529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74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896286"/>
              </p:ext>
            </p:extLst>
          </p:nvPr>
        </p:nvGraphicFramePr>
        <p:xfrm>
          <a:off x="5724128" y="980728"/>
          <a:ext cx="3096000" cy="89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6" name="Формула" r:id="rId5" imgW="825500" imgH="228600" progId="Equation.3">
                  <p:embed/>
                </p:oleObj>
              </mc:Choice>
              <mc:Fallback>
                <p:oleObj name="Формула" r:id="rId5" imgW="825500" imgH="22860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980728"/>
                        <a:ext cx="3096000" cy="89930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75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850698"/>
              </p:ext>
            </p:extLst>
          </p:nvPr>
        </p:nvGraphicFramePr>
        <p:xfrm>
          <a:off x="5724472" y="4581128"/>
          <a:ext cx="3096000" cy="95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7" name="Формула" r:id="rId7" imgW="647700" imgH="228600" progId="Equation.3">
                  <p:embed/>
                </p:oleObj>
              </mc:Choice>
              <mc:Fallback>
                <p:oleObj name="Формула" r:id="rId7" imgW="64770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472" y="4581128"/>
                        <a:ext cx="3096000" cy="95753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4787900" y="1628775"/>
            <a:ext cx="6477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ru-RU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77" name="Text Box 41"/>
          <p:cNvSpPr txBox="1">
            <a:spLocks noChangeArrowheads="1"/>
          </p:cNvSpPr>
          <p:nvPr/>
        </p:nvSpPr>
        <p:spPr bwMode="auto">
          <a:xfrm>
            <a:off x="4787900" y="3573463"/>
            <a:ext cx="6477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ru-RU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78" name="Text Box 42"/>
          <p:cNvSpPr txBox="1">
            <a:spLocks noChangeArrowheads="1"/>
          </p:cNvSpPr>
          <p:nvPr/>
        </p:nvSpPr>
        <p:spPr bwMode="auto">
          <a:xfrm>
            <a:off x="4787900" y="5373688"/>
            <a:ext cx="6492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ru-RU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" name="Полилиния 22"/>
          <p:cNvSpPr/>
          <p:nvPr/>
        </p:nvSpPr>
        <p:spPr bwMode="auto">
          <a:xfrm>
            <a:off x="899592" y="1268759"/>
            <a:ext cx="1279071" cy="1006327"/>
          </a:xfrm>
          <a:custGeom>
            <a:avLst/>
            <a:gdLst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5999" h="2427522">
                <a:moveTo>
                  <a:pt x="0" y="21771"/>
                </a:moveTo>
                <a:cubicBezTo>
                  <a:pt x="214085" y="1246414"/>
                  <a:pt x="740228" y="2431142"/>
                  <a:pt x="1121228" y="2427514"/>
                </a:cubicBezTo>
                <a:cubicBezTo>
                  <a:pt x="1502228" y="2423886"/>
                  <a:pt x="2071914" y="1083128"/>
                  <a:pt x="2285999" y="0"/>
                </a:cubicBezTo>
              </a:path>
            </a:pathLst>
          </a:custGeom>
          <a:ln>
            <a:solidFill>
              <a:schemeClr val="tx2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Rectangle 15"/>
          <p:cNvSpPr>
            <a:spLocks noChangeArrowheads="1"/>
          </p:cNvSpPr>
          <p:nvPr/>
        </p:nvSpPr>
        <p:spPr bwMode="auto">
          <a:xfrm>
            <a:off x="1810821" y="3429000"/>
            <a:ext cx="3129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</a:t>
            </a:r>
            <a:endParaRPr lang="ru-RU" sz="2000" i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 bwMode="auto">
          <a:xfrm>
            <a:off x="1547664" y="3285016"/>
            <a:ext cx="0" cy="28800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1115616" y="3284984"/>
            <a:ext cx="0" cy="28800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3131840" y="3298195"/>
            <a:ext cx="0" cy="28800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2699792" y="3298163"/>
            <a:ext cx="0" cy="28800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 bwMode="auto">
          <a:xfrm rot="16200000">
            <a:off x="2123712" y="2132873"/>
            <a:ext cx="0" cy="28800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 bwMode="auto">
          <a:xfrm rot="16200000">
            <a:off x="2123744" y="2708937"/>
            <a:ext cx="0" cy="28800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 bwMode="auto">
          <a:xfrm rot="16200000">
            <a:off x="2111242" y="3861064"/>
            <a:ext cx="0" cy="28800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 bwMode="auto">
          <a:xfrm rot="16200000">
            <a:off x="2111274" y="4437128"/>
            <a:ext cx="0" cy="28800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7" name="Rectangle 18"/>
          <p:cNvSpPr>
            <a:spLocks noChangeArrowheads="1"/>
          </p:cNvSpPr>
          <p:nvPr/>
        </p:nvSpPr>
        <p:spPr bwMode="auto">
          <a:xfrm>
            <a:off x="898785" y="3536181"/>
            <a:ext cx="395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i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-2</a:t>
            </a:r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2533690" y="3541117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i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2000" i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1" name="Rectangle 16"/>
          <p:cNvSpPr>
            <a:spLocks noChangeArrowheads="1"/>
          </p:cNvSpPr>
          <p:nvPr/>
        </p:nvSpPr>
        <p:spPr bwMode="auto">
          <a:xfrm>
            <a:off x="2267744" y="2624337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i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2000" i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2" name="Rectangle 16"/>
          <p:cNvSpPr>
            <a:spLocks noChangeArrowheads="1"/>
          </p:cNvSpPr>
          <p:nvPr/>
        </p:nvSpPr>
        <p:spPr bwMode="auto">
          <a:xfrm>
            <a:off x="2225264" y="3810345"/>
            <a:ext cx="3978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</a:t>
            </a:r>
            <a:r>
              <a:rPr lang="ru-RU" sz="2000" i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2000" i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7" name="Полилиния 46"/>
          <p:cNvSpPr/>
          <p:nvPr/>
        </p:nvSpPr>
        <p:spPr bwMode="auto">
          <a:xfrm>
            <a:off x="1321007" y="2824392"/>
            <a:ext cx="1605442" cy="1746519"/>
          </a:xfrm>
          <a:custGeom>
            <a:avLst/>
            <a:gdLst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5999" h="2427522">
                <a:moveTo>
                  <a:pt x="0" y="21771"/>
                </a:moveTo>
                <a:cubicBezTo>
                  <a:pt x="214085" y="1246414"/>
                  <a:pt x="740228" y="2431142"/>
                  <a:pt x="1121228" y="2427514"/>
                </a:cubicBezTo>
                <a:cubicBezTo>
                  <a:pt x="1502228" y="2423886"/>
                  <a:pt x="2071914" y="1083128"/>
                  <a:pt x="2285999" y="0"/>
                </a:cubicBezTo>
              </a:path>
            </a:pathLst>
          </a:custGeom>
          <a:ln>
            <a:solidFill>
              <a:schemeClr val="tx2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9" name="Полилиния 48"/>
          <p:cNvSpPr/>
          <p:nvPr/>
        </p:nvSpPr>
        <p:spPr bwMode="auto">
          <a:xfrm flipV="1">
            <a:off x="2343101" y="3440937"/>
            <a:ext cx="1605442" cy="1746519"/>
          </a:xfrm>
          <a:custGeom>
            <a:avLst/>
            <a:gdLst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329542"/>
              <a:gd name="connsiteY0" fmla="*/ 0 h 2427514"/>
              <a:gd name="connsiteX1" fmla="*/ 1164771 w 2329542"/>
              <a:gd name="connsiteY1" fmla="*/ 2427514 h 2427514"/>
              <a:gd name="connsiteX2" fmla="*/ 2329542 w 2329542"/>
              <a:gd name="connsiteY2" fmla="*/ 0 h 2427514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  <a:gd name="connsiteX0" fmla="*/ 0 w 2285999"/>
              <a:gd name="connsiteY0" fmla="*/ 21771 h 2427522"/>
              <a:gd name="connsiteX1" fmla="*/ 1121228 w 2285999"/>
              <a:gd name="connsiteY1" fmla="*/ 2427514 h 2427522"/>
              <a:gd name="connsiteX2" fmla="*/ 2285999 w 2285999"/>
              <a:gd name="connsiteY2" fmla="*/ 0 h 242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5999" h="2427522">
                <a:moveTo>
                  <a:pt x="0" y="21771"/>
                </a:moveTo>
                <a:cubicBezTo>
                  <a:pt x="214085" y="1246414"/>
                  <a:pt x="740228" y="2431142"/>
                  <a:pt x="1121228" y="2427514"/>
                </a:cubicBezTo>
                <a:cubicBezTo>
                  <a:pt x="1502228" y="2423886"/>
                  <a:pt x="2071914" y="1083128"/>
                  <a:pt x="2285999" y="0"/>
                </a:cubicBezTo>
              </a:path>
            </a:pathLst>
          </a:custGeom>
          <a:ln>
            <a:solidFill>
              <a:schemeClr val="tx2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4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4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/>
      <p:bldP spid="14349" grpId="0"/>
      <p:bldP spid="14350" grpId="0"/>
      <p:bldP spid="14351" grpId="0"/>
      <p:bldP spid="14352" grpId="0"/>
      <p:bldP spid="14353" grpId="0"/>
      <p:bldP spid="14354" grpId="0"/>
      <p:bldP spid="14355" grpId="0"/>
      <p:bldP spid="14356" grpId="0"/>
      <p:bldP spid="14378" grpId="0"/>
      <p:bldP spid="23" grpId="0" animBg="1"/>
      <p:bldP spid="26" grpId="0"/>
      <p:bldP spid="37" grpId="0"/>
      <p:bldP spid="38" grpId="0"/>
      <p:bldP spid="41" grpId="0"/>
      <p:bldP spid="42" grpId="0"/>
      <p:bldP spid="47" grpId="0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2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587699"/>
              </p:ext>
            </p:extLst>
          </p:nvPr>
        </p:nvGraphicFramePr>
        <p:xfrm>
          <a:off x="71313" y="120476"/>
          <a:ext cx="8893175" cy="6692900"/>
        </p:xfrm>
        <a:graphic>
          <a:graphicData uri="http://schemas.openxmlformats.org/drawingml/2006/table">
            <a:tbl>
              <a:tblPr/>
              <a:tblGrid>
                <a:gridCol w="1657350"/>
                <a:gridCol w="7235825"/>
              </a:tblGrid>
              <a:tr h="2481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Постройте с помощью шаблонов графики функций: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1)                                    3)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2)                                    4)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0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66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Используя шаблоны, задайте формулами функции, графики которых изображены на рисунке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15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Постройте графики функций: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611188" y="836712"/>
            <a:ext cx="10080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rgbClr val="99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611188" y="3068638"/>
            <a:ext cx="10080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611188" y="5157788"/>
            <a:ext cx="10080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graphicFrame>
        <p:nvGraphicFramePr>
          <p:cNvPr id="16408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122949"/>
              </p:ext>
            </p:extLst>
          </p:nvPr>
        </p:nvGraphicFramePr>
        <p:xfrm>
          <a:off x="2399374" y="961215"/>
          <a:ext cx="18478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7" name="Формула" r:id="rId3" imgW="634725" imgH="228501" progId="Equation.3">
                  <p:embed/>
                </p:oleObj>
              </mc:Choice>
              <mc:Fallback>
                <p:oleObj name="Формула" r:id="rId3" imgW="634725" imgH="228501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9374" y="961215"/>
                        <a:ext cx="1847850" cy="504825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0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871954"/>
              </p:ext>
            </p:extLst>
          </p:nvPr>
        </p:nvGraphicFramePr>
        <p:xfrm>
          <a:off x="2392363" y="1845642"/>
          <a:ext cx="2179637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8" name="Формула" r:id="rId5" imgW="825500" imgH="228600" progId="Equation.3">
                  <p:embed/>
                </p:oleObj>
              </mc:Choice>
              <mc:Fallback>
                <p:oleObj name="Формула" r:id="rId5" imgW="825500" imgH="2286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2363" y="1845642"/>
                        <a:ext cx="2179637" cy="50323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0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453987"/>
              </p:ext>
            </p:extLst>
          </p:nvPr>
        </p:nvGraphicFramePr>
        <p:xfrm>
          <a:off x="5940425" y="939949"/>
          <a:ext cx="2287588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9" name="Формула" r:id="rId7" imgW="723586" imgH="228501" progId="Equation.3">
                  <p:embed/>
                </p:oleObj>
              </mc:Choice>
              <mc:Fallback>
                <p:oleObj name="Формула" r:id="rId7" imgW="723586" imgH="228501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939949"/>
                        <a:ext cx="2287588" cy="504825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1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3366577"/>
              </p:ext>
            </p:extLst>
          </p:nvPr>
        </p:nvGraphicFramePr>
        <p:xfrm>
          <a:off x="5940152" y="1845642"/>
          <a:ext cx="241935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0" name="Формула" r:id="rId9" imgW="914400" imgH="228600" progId="Equation.3">
                  <p:embed/>
                </p:oleObj>
              </mc:Choice>
              <mc:Fallback>
                <p:oleObj name="Формула" r:id="rId9" imgW="914400" imgH="2286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1845642"/>
                        <a:ext cx="2419350" cy="50323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9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1866998"/>
              </p:ext>
            </p:extLst>
          </p:nvPr>
        </p:nvGraphicFramePr>
        <p:xfrm>
          <a:off x="2449827" y="5446043"/>
          <a:ext cx="2820987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1" name="Формула" r:id="rId11" imgW="1066800" imgH="228600" progId="Equation.3">
                  <p:embed/>
                </p:oleObj>
              </mc:Choice>
              <mc:Fallback>
                <p:oleObj name="Формула" r:id="rId11" imgW="1066800" imgH="2286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9827" y="5446043"/>
                        <a:ext cx="2820987" cy="503237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21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454830"/>
              </p:ext>
            </p:extLst>
          </p:nvPr>
        </p:nvGraphicFramePr>
        <p:xfrm>
          <a:off x="2432050" y="6166122"/>
          <a:ext cx="278802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2" name="Формула" r:id="rId13" imgW="990600" imgH="228600" progId="Equation.3">
                  <p:embed/>
                </p:oleObj>
              </mc:Choice>
              <mc:Fallback>
                <p:oleObj name="Формула" r:id="rId13" imgW="990600" imgH="22860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2050" y="6166122"/>
                        <a:ext cx="2788022" cy="50323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Рисунок 11" descr="https://ru-static.z-dn.net/files/db4/594bb250d5f864feb09bc8d314d3097f.jpg"/>
          <p:cNvPicPr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37321" r="9669"/>
          <a:stretch/>
        </p:blipFill>
        <p:spPr bwMode="auto">
          <a:xfrm>
            <a:off x="3347864" y="3629725"/>
            <a:ext cx="4965948" cy="8567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>
              <a:spcBef>
                <a:spcPct val="50000"/>
              </a:spcBef>
              <a:defRPr/>
            </a:pPr>
            <a:r>
              <a:rPr lang="ru-RU" i="1" kern="1200" dirty="0">
                <a:solidFill>
                  <a:srgbClr val="FFFFFF"/>
                </a:solidFill>
                <a:latin typeface="Comic Sans MS" pitchFamily="66" charset="0"/>
                <a:ea typeface="+mn-ea"/>
                <a:cs typeface="+mn-cs"/>
              </a:rPr>
              <a:t>Домашнее задание</a:t>
            </a:r>
            <a:r>
              <a:rPr lang="ru-RU" i="1" kern="1200" dirty="0" smtClean="0">
                <a:solidFill>
                  <a:srgbClr val="FFFFFF"/>
                </a:solidFill>
                <a:latin typeface="Comic Sans MS" pitchFamily="66" charset="0"/>
                <a:ea typeface="+mn-ea"/>
                <a:cs typeface="+mn-cs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922611"/>
            <a:ext cx="8229600" cy="4530725"/>
          </a:xfrm>
        </p:spPr>
        <p:txBody>
          <a:bodyPr/>
          <a:lstStyle/>
          <a:p>
            <a:pPr marL="0" lvl="0" indent="0" algn="ctr" eaLnBrk="1" hangingPunct="1">
              <a:spcBef>
                <a:spcPct val="50000"/>
              </a:spcBef>
              <a:buClrTx/>
              <a:buSzTx/>
              <a:buNone/>
              <a:defRPr/>
            </a:pPr>
            <a:r>
              <a:rPr lang="ru-RU" sz="4400" b="1" i="1" kern="1200" dirty="0">
                <a:solidFill>
                  <a:srgbClr val="99FFCC"/>
                </a:solidFill>
                <a:latin typeface="Comic Sans MS" pitchFamily="66" charset="0"/>
              </a:rPr>
              <a:t>Группа 1: </a:t>
            </a:r>
            <a:r>
              <a:rPr lang="ru-RU" sz="4400" b="1" i="1" kern="1200" dirty="0" smtClean="0">
                <a:solidFill>
                  <a:srgbClr val="99FFCC"/>
                </a:solidFill>
                <a:latin typeface="Comic Sans MS" pitchFamily="66" charset="0"/>
              </a:rPr>
              <a:t>№</a:t>
            </a:r>
            <a:r>
              <a:rPr lang="en-US" sz="4400" b="1" i="1" kern="1200" dirty="0" smtClean="0">
                <a:solidFill>
                  <a:srgbClr val="99FFCC"/>
                </a:solidFill>
                <a:latin typeface="Comic Sans MS" pitchFamily="66" charset="0"/>
              </a:rPr>
              <a:t> </a:t>
            </a:r>
            <a:r>
              <a:rPr lang="ru-RU" sz="4400" b="1" i="1" kern="1200" dirty="0" smtClean="0">
                <a:solidFill>
                  <a:srgbClr val="99FFCC"/>
                </a:solidFill>
                <a:latin typeface="Comic Sans MS" pitchFamily="66" charset="0"/>
              </a:rPr>
              <a:t>107,116</a:t>
            </a:r>
            <a:endParaRPr lang="en-US" sz="4400" b="1" i="1" kern="1200" dirty="0" smtClean="0">
              <a:solidFill>
                <a:srgbClr val="99FFCC"/>
              </a:solidFill>
              <a:latin typeface="Comic Sans MS" pitchFamily="66" charset="0"/>
            </a:endParaRPr>
          </a:p>
          <a:p>
            <a:pPr marL="0" lvl="0" indent="0" algn="ctr" eaLnBrk="1" hangingPunct="1">
              <a:spcBef>
                <a:spcPct val="50000"/>
              </a:spcBef>
              <a:buClrTx/>
              <a:buSzTx/>
              <a:buNone/>
              <a:defRPr/>
            </a:pPr>
            <a:endParaRPr lang="ru-RU" sz="2000" b="1" i="1" kern="1200" dirty="0">
              <a:solidFill>
                <a:srgbClr val="99FFCC"/>
              </a:solidFill>
              <a:latin typeface="Comic Sans MS" pitchFamily="66" charset="0"/>
            </a:endParaRPr>
          </a:p>
          <a:p>
            <a:pPr marL="0" lvl="0" indent="0" algn="ctr" eaLnBrk="1" hangingPunct="1">
              <a:spcBef>
                <a:spcPct val="50000"/>
              </a:spcBef>
              <a:buClrTx/>
              <a:buSzTx/>
              <a:buNone/>
              <a:defRPr/>
            </a:pPr>
            <a:r>
              <a:rPr lang="ru-RU" sz="4400" b="1" i="1" kern="1200" dirty="0">
                <a:solidFill>
                  <a:srgbClr val="FFFF00"/>
                </a:solidFill>
                <a:latin typeface="Comic Sans MS" pitchFamily="66" charset="0"/>
              </a:rPr>
              <a:t>Группа 2: </a:t>
            </a:r>
            <a:r>
              <a:rPr lang="ru-RU" sz="4400" b="1" i="1" kern="1200" dirty="0" smtClean="0">
                <a:solidFill>
                  <a:srgbClr val="FFFF00"/>
                </a:solidFill>
                <a:latin typeface="Comic Sans MS" pitchFamily="66" charset="0"/>
              </a:rPr>
              <a:t>№</a:t>
            </a:r>
            <a:r>
              <a:rPr lang="en-US" sz="4400" b="1" i="1" kern="12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4400" b="1" i="1" kern="1200" dirty="0" smtClean="0">
                <a:solidFill>
                  <a:srgbClr val="FFFF00"/>
                </a:solidFill>
                <a:latin typeface="Comic Sans MS" pitchFamily="66" charset="0"/>
              </a:rPr>
              <a:t>110,116</a:t>
            </a:r>
            <a:endParaRPr lang="en-US" sz="4400" b="1" i="1" kern="12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0" lvl="0" indent="0" algn="ctr" eaLnBrk="1" hangingPunct="1">
              <a:spcBef>
                <a:spcPct val="50000"/>
              </a:spcBef>
              <a:buClrTx/>
              <a:buSzTx/>
              <a:buNone/>
              <a:defRPr/>
            </a:pPr>
            <a:endParaRPr lang="ru-RU" sz="2000" b="1" i="1" kern="1200" dirty="0">
              <a:solidFill>
                <a:srgbClr val="FFFF00"/>
              </a:solidFill>
              <a:latin typeface="Comic Sans MS" pitchFamily="66" charset="0"/>
            </a:endParaRPr>
          </a:p>
          <a:p>
            <a:pPr marL="0" lvl="0" indent="0" algn="ctr" eaLnBrk="1" hangingPunct="1">
              <a:spcBef>
                <a:spcPct val="50000"/>
              </a:spcBef>
              <a:buClrTx/>
              <a:buSzTx/>
              <a:buNone/>
              <a:defRPr/>
            </a:pPr>
            <a:r>
              <a:rPr lang="ru-RU" sz="4400" b="1" i="1" kern="1200" dirty="0" smtClean="0">
                <a:solidFill>
                  <a:srgbClr val="FFCCFF"/>
                </a:solidFill>
                <a:latin typeface="Comic Sans MS" pitchFamily="66" charset="0"/>
              </a:rPr>
              <a:t>Группа </a:t>
            </a:r>
            <a:r>
              <a:rPr lang="ru-RU" sz="4400" b="1" i="1" kern="1200" dirty="0">
                <a:solidFill>
                  <a:srgbClr val="FFCCFF"/>
                </a:solidFill>
                <a:latin typeface="Comic Sans MS" pitchFamily="66" charset="0"/>
              </a:rPr>
              <a:t>3: </a:t>
            </a:r>
            <a:r>
              <a:rPr lang="ru-RU" sz="4400" b="1" i="1" kern="1200" dirty="0" smtClean="0">
                <a:solidFill>
                  <a:srgbClr val="FFCCFF"/>
                </a:solidFill>
                <a:latin typeface="Comic Sans MS" pitchFamily="66" charset="0"/>
              </a:rPr>
              <a:t>№</a:t>
            </a:r>
            <a:r>
              <a:rPr lang="en-US" sz="4400" b="1" i="1" kern="1200" dirty="0" smtClean="0">
                <a:solidFill>
                  <a:srgbClr val="FFCCFF"/>
                </a:solidFill>
                <a:latin typeface="Comic Sans MS" pitchFamily="66" charset="0"/>
              </a:rPr>
              <a:t> </a:t>
            </a:r>
            <a:r>
              <a:rPr lang="ru-RU" sz="4400" b="1" i="1" kern="1200" smtClean="0">
                <a:solidFill>
                  <a:srgbClr val="FFCCFF"/>
                </a:solidFill>
                <a:latin typeface="Comic Sans MS" pitchFamily="66" charset="0"/>
              </a:rPr>
              <a:t>109,112,116</a:t>
            </a:r>
            <a:r>
              <a:rPr lang="ru-RU" sz="4400" b="1" i="1" kern="1200" smtClean="0">
                <a:solidFill>
                  <a:srgbClr val="99FFCC"/>
                </a:solidFill>
                <a:latin typeface="Comic Sans MS" pitchFamily="66" charset="0"/>
              </a:rPr>
              <a:t> </a:t>
            </a:r>
            <a:endParaRPr lang="ru-RU" sz="4400" b="1" i="1" kern="1200" dirty="0">
              <a:solidFill>
                <a:srgbClr val="99FF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323850" y="1412875"/>
            <a:ext cx="7561263" cy="48244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СПАСИБО ЗА УРОК!</a:t>
            </a:r>
          </a:p>
          <a:p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МОЛОДЦЫ!!!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</p:bld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431</TotalTime>
  <Words>120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Клен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Paradise</dc:creator>
  <cp:lastModifiedBy>Marina</cp:lastModifiedBy>
  <cp:revision>19</cp:revision>
  <dcterms:created xsi:type="dcterms:W3CDTF">2014-10-13T16:58:32Z</dcterms:created>
  <dcterms:modified xsi:type="dcterms:W3CDTF">2017-05-17T07:35:14Z</dcterms:modified>
</cp:coreProperties>
</file>